
<file path=[Content_Types].xml><?xml version="1.0" encoding="utf-8"?>
<Types xmlns="http://schemas.openxmlformats.org/package/2006/content-types"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3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42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Default Extension="png" ContentType="image/png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3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Default Extension="jpeg" ContentType="image/jpeg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72" r:id="rId2"/>
    <p:sldId id="406" r:id="rId3"/>
    <p:sldId id="407" r:id="rId4"/>
    <p:sldId id="408" r:id="rId5"/>
    <p:sldId id="409" r:id="rId6"/>
    <p:sldId id="410" r:id="rId7"/>
    <p:sldId id="411" r:id="rId8"/>
    <p:sldId id="412" r:id="rId9"/>
    <p:sldId id="413" r:id="rId10"/>
    <p:sldId id="414" r:id="rId11"/>
    <p:sldId id="39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5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F62BE-44E3-4BDD-AEA7-CD312182F9F2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14BE0-1FE5-4FEA-AE6B-7A5B9EDA3F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03568B-8F2B-43DB-AC85-EB410EB69369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0C86-F1CB-491A-8695-5E96F053D3C3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программирование.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11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89988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21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0F704-4D0D-4BAC-973C-C675E4A8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33" Type="http://schemas.openxmlformats.org/officeDocument/2006/relationships/slideLayout" Target="../slideLayouts/slideLayout133.xml"/><Relationship Id="rId138" Type="http://schemas.openxmlformats.org/officeDocument/2006/relationships/slideLayout" Target="../slideLayouts/slideLayout138.xml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102" Type="http://schemas.openxmlformats.org/officeDocument/2006/relationships/slideLayout" Target="../slideLayouts/slideLayout102.xml"/><Relationship Id="rId123" Type="http://schemas.openxmlformats.org/officeDocument/2006/relationships/slideLayout" Target="../slideLayouts/slideLayout123.xml"/><Relationship Id="rId128" Type="http://schemas.openxmlformats.org/officeDocument/2006/relationships/slideLayout" Target="../slideLayouts/slideLayout128.xml"/><Relationship Id="rId14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113" Type="http://schemas.openxmlformats.org/officeDocument/2006/relationships/slideLayout" Target="../slideLayouts/slideLayout113.xml"/><Relationship Id="rId118" Type="http://schemas.openxmlformats.org/officeDocument/2006/relationships/slideLayout" Target="../slideLayouts/slideLayout118.xml"/><Relationship Id="rId134" Type="http://schemas.openxmlformats.org/officeDocument/2006/relationships/slideLayout" Target="../slideLayouts/slideLayout134.xml"/><Relationship Id="rId139" Type="http://schemas.openxmlformats.org/officeDocument/2006/relationships/slideLayout" Target="../slideLayouts/slideLayout139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121" Type="http://schemas.openxmlformats.org/officeDocument/2006/relationships/slideLayout" Target="../slideLayouts/slideLayout121.xml"/><Relationship Id="rId142" Type="http://schemas.openxmlformats.org/officeDocument/2006/relationships/slideLayout" Target="../slideLayouts/slideLayout14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116" Type="http://schemas.openxmlformats.org/officeDocument/2006/relationships/slideLayout" Target="../slideLayouts/slideLayout116.xml"/><Relationship Id="rId124" Type="http://schemas.openxmlformats.org/officeDocument/2006/relationships/slideLayout" Target="../slideLayouts/slideLayout124.xml"/><Relationship Id="rId129" Type="http://schemas.openxmlformats.org/officeDocument/2006/relationships/slideLayout" Target="../slideLayouts/slideLayout129.xml"/><Relationship Id="rId137" Type="http://schemas.openxmlformats.org/officeDocument/2006/relationships/slideLayout" Target="../slideLayouts/slideLayout13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11" Type="http://schemas.openxmlformats.org/officeDocument/2006/relationships/slideLayout" Target="../slideLayouts/slideLayout111.xml"/><Relationship Id="rId132" Type="http://schemas.openxmlformats.org/officeDocument/2006/relationships/slideLayout" Target="../slideLayouts/slideLayout132.xml"/><Relationship Id="rId140" Type="http://schemas.openxmlformats.org/officeDocument/2006/relationships/slideLayout" Target="../slideLayouts/slideLayout14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14" Type="http://schemas.openxmlformats.org/officeDocument/2006/relationships/slideLayout" Target="../slideLayouts/slideLayout114.xml"/><Relationship Id="rId119" Type="http://schemas.openxmlformats.org/officeDocument/2006/relationships/slideLayout" Target="../slideLayouts/slideLayout119.xml"/><Relationship Id="rId127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122" Type="http://schemas.openxmlformats.org/officeDocument/2006/relationships/slideLayout" Target="../slideLayouts/slideLayout122.xml"/><Relationship Id="rId130" Type="http://schemas.openxmlformats.org/officeDocument/2006/relationships/slideLayout" Target="../slideLayouts/slideLayout130.xml"/><Relationship Id="rId135" Type="http://schemas.openxmlformats.org/officeDocument/2006/relationships/slideLayout" Target="../slideLayouts/slideLayout135.xml"/><Relationship Id="rId143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41" Type="http://schemas.openxmlformats.org/officeDocument/2006/relationships/slideLayout" Target="../slideLayouts/slideLayout141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Relationship Id="rId131" Type="http://schemas.openxmlformats.org/officeDocument/2006/relationships/slideLayout" Target="../slideLayouts/slideLayout131.xml"/><Relationship Id="rId136" Type="http://schemas.openxmlformats.org/officeDocument/2006/relationships/slideLayout" Target="../slideLayouts/slideLayout136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56" Type="http://schemas.openxmlformats.org/officeDocument/2006/relationships/slideLayout" Target="../slideLayouts/slideLayout56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26" Type="http://schemas.openxmlformats.org/officeDocument/2006/relationships/slideLayout" Target="../slideLayouts/slideLayout1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0C86-F1CB-491A-8695-5E96F053D3C3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EDCFF-623E-46A9-85B3-4E48A8300C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14282" y="357166"/>
            <a:ext cx="8653462" cy="278608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Динамическое программирование в задачах ЕГЭ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500438"/>
            <a:ext cx="722821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-71462"/>
            <a:ext cx="9144000" cy="773113"/>
          </a:xfrm>
        </p:spPr>
        <p:txBody>
          <a:bodyPr vert="horz" lIns="91440" tIns="45720" rIns="91440" bIns="45720" rtlCol="0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Пример </a:t>
            </a:r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4 </a:t>
            </a:r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решение</a:t>
            </a: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14314" y="517803"/>
            <a:ext cx="8858280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Решение эффективное:</a:t>
            </a:r>
          </a:p>
          <a:p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open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("пример 4 27B.txt")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открываем файл</a:t>
            </a:r>
          </a:p>
          <a:p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()) 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считываем количество чисел</a:t>
            </a:r>
          </a:p>
          <a:p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0</a:t>
            </a:r>
          </a:p>
          <a:p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[10**20] * 7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количество чисел делящихся на 11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(по их остаткам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от деления на 7)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0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сумма </a:t>
            </a:r>
            <a:r>
              <a:rPr lang="ru-RU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подпоследовательности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0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 range(n):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()) 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считываем число из файла</a:t>
            </a:r>
          </a:p>
          <a:p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 += x 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if x % 11 == 0: k +=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считаем кол-во чисел, кратных 11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if k % 7 ==0: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max(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s)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отрубили хвостик так, чтобы количество чисел, кратных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11, </a:t>
            </a:r>
            <a:r>
              <a:rPr lang="ru-RU" sz="20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стало делиться на 7</a:t>
            </a:r>
          </a:p>
          <a:p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s1 = s - m[k%7]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max(maxsum,s1)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m [k%7] = min(m[k%7],s)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sz="20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Заголовок 5"/>
          <p:cNvSpPr>
            <a:spLocks noGrp="1"/>
          </p:cNvSpPr>
          <p:nvPr>
            <p:ph type="title" idx="4294967295"/>
          </p:nvPr>
        </p:nvSpPr>
        <p:spPr>
          <a:xfrm>
            <a:off x="428596" y="1571612"/>
            <a:ext cx="8429652" cy="3038483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9144000" cy="642918"/>
          </a:xfrm>
        </p:spPr>
        <p:txBody>
          <a:bodyPr vert="horz" lIns="91440" tIns="45720" rIns="91440" bIns="45720" rtlCol="0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Пример 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1</a:t>
            </a:r>
            <a:endParaRPr lang="ru-RU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6980" name="Rectangle 3"/>
          <p:cNvSpPr>
            <a:spLocks noChangeArrowheads="1"/>
          </p:cNvSpPr>
          <p:nvPr/>
        </p:nvSpPr>
        <p:spPr bwMode="auto">
          <a:xfrm>
            <a:off x="142876" y="571480"/>
            <a:ext cx="8929718" cy="156966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anchor="ctr">
            <a:spAutoFit/>
          </a:bodyPr>
          <a:lstStyle/>
          <a:p>
            <a:r>
              <a:rPr lang="ru-RU" sz="2200" b="1" i="1" dirty="0">
                <a:solidFill>
                  <a:schemeClr val="accent1"/>
                </a:solidFill>
                <a:cs typeface="Times New Roman" pitchFamily="18" charset="0"/>
              </a:rPr>
              <a:t>Задача</a:t>
            </a:r>
            <a:r>
              <a:rPr lang="ru-RU" sz="2200" b="1" dirty="0">
                <a:solidFill>
                  <a:schemeClr val="accent1"/>
                </a:solidFill>
                <a:cs typeface="Times New Roman" pitchFamily="18" charset="0"/>
              </a:rPr>
              <a:t>. </a:t>
            </a:r>
            <a:r>
              <a:rPr lang="ru-RU" sz="2400" b="1" dirty="0" smtClean="0"/>
              <a:t>Дана последовательность из N натуральных чисел. Рассматриваются все её непрерывные </a:t>
            </a:r>
            <a:r>
              <a:rPr lang="ru-RU" sz="2400" b="1" dirty="0" err="1" smtClean="0"/>
              <a:t>подпоследовательности</a:t>
            </a:r>
            <a:r>
              <a:rPr lang="ru-RU" sz="2400" b="1" dirty="0" smtClean="0"/>
              <a:t> такие, что сумма элементов каждой из них кратна </a:t>
            </a:r>
            <a:r>
              <a:rPr lang="ru-RU" sz="2400" b="1" dirty="0" smtClean="0"/>
              <a:t>53. </a:t>
            </a:r>
            <a:r>
              <a:rPr lang="ru-RU" sz="2400" b="1" dirty="0" smtClean="0"/>
              <a:t>Найдите количество таких </a:t>
            </a:r>
            <a:r>
              <a:rPr lang="ru-RU" sz="2400" b="1" dirty="0" err="1" smtClean="0"/>
              <a:t>подпоследовательностей</a:t>
            </a:r>
            <a:r>
              <a:rPr lang="ru-RU" sz="2400" b="1" dirty="0" smtClean="0"/>
              <a:t>. </a:t>
            </a:r>
            <a:endParaRPr lang="ru-RU" sz="2200" b="1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14282" y="2143116"/>
            <a:ext cx="8929718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Неэффективное решение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для пункта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 = open("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пример 1 27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A.txt") 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открываем файл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())  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считываем количество чисел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 = 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(x) for x in f] 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записываем все числа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файла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в массив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k = 0 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счётчик </a:t>
            </a:r>
            <a:r>
              <a:rPr lang="ru-RU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подпоследовательностей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 range(n):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s = 0 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сумма </a:t>
            </a:r>
            <a:r>
              <a:rPr lang="ru-RU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подпоследовательности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j in range(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n):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s += a[j] 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добавляем к сумме все элементы с </a:t>
            </a:r>
            <a:r>
              <a:rPr lang="en-US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го и до конца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 s %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53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== 0: 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если сумма кратна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53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k += 1 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увеличиваем счётчик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print(k) 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выводим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ответ</a:t>
            </a:r>
            <a:endParaRPr lang="ru-RU" sz="2000" dirty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1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-71462"/>
            <a:ext cx="9144000" cy="773113"/>
          </a:xfrm>
        </p:spPr>
        <p:txBody>
          <a:bodyPr vert="horz" lIns="91440" tIns="45720" rIns="91440" bIns="45720" rtlCol="0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Пример </a:t>
            </a:r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1 </a:t>
            </a:r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решение</a:t>
            </a:r>
          </a:p>
        </p:txBody>
      </p:sp>
      <p:sp>
        <p:nvSpPr>
          <p:cNvPr id="126980" name="Rectangle 3"/>
          <p:cNvSpPr>
            <a:spLocks noChangeArrowheads="1"/>
          </p:cNvSpPr>
          <p:nvPr/>
        </p:nvSpPr>
        <p:spPr bwMode="auto">
          <a:xfrm>
            <a:off x="214282" y="571480"/>
            <a:ext cx="8929718" cy="101566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2000" b="1" i="1" dirty="0" smtClean="0">
                <a:solidFill>
                  <a:schemeClr val="accent1"/>
                </a:solidFill>
                <a:cs typeface="Times New Roman" pitchFamily="18" charset="0"/>
              </a:rPr>
              <a:t>Задача</a:t>
            </a:r>
            <a:r>
              <a:rPr lang="ru-RU" sz="2000" b="1" dirty="0" smtClean="0">
                <a:solidFill>
                  <a:schemeClr val="accent1"/>
                </a:solidFill>
                <a:cs typeface="Times New Roman" pitchFamily="18" charset="0"/>
              </a:rPr>
              <a:t>. </a:t>
            </a:r>
            <a:r>
              <a:rPr lang="ru-RU" sz="2000" b="1" dirty="0" smtClean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ru-RU" sz="2000" b="1" dirty="0" smtClean="0"/>
              <a:t>Дана </a:t>
            </a:r>
            <a:r>
              <a:rPr lang="ru-RU" sz="2000" b="1" dirty="0" smtClean="0"/>
              <a:t>последовательность из N натуральных чисел. Рассматриваются все её непрерывные </a:t>
            </a:r>
            <a:r>
              <a:rPr lang="ru-RU" sz="2000" b="1" dirty="0" err="1" smtClean="0"/>
              <a:t>подпоследовательности</a:t>
            </a:r>
            <a:r>
              <a:rPr lang="ru-RU" sz="2000" b="1" dirty="0" smtClean="0"/>
              <a:t> такие, что сумма элементов каждой из них кратна </a:t>
            </a:r>
            <a:r>
              <a:rPr lang="ru-RU" sz="2000" b="1" dirty="0" smtClean="0"/>
              <a:t>53</a:t>
            </a:r>
            <a:r>
              <a:rPr lang="ru-RU" sz="2000" b="1" dirty="0" smtClean="0"/>
              <a:t>. Найдите количество таких </a:t>
            </a:r>
            <a:r>
              <a:rPr lang="ru-RU" sz="2000" b="1" dirty="0" err="1" smtClean="0"/>
              <a:t>подпоследовательностей</a:t>
            </a:r>
            <a:r>
              <a:rPr lang="ru-RU" sz="2000" b="1" dirty="0" smtClean="0"/>
              <a:t>. </a:t>
            </a:r>
            <a:endParaRPr lang="ru-RU" sz="2000" b="1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1714489"/>
            <a:ext cx="842968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Идея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эффективного решения: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/>
              <a:t>Будем  </a:t>
            </a:r>
            <a:r>
              <a:rPr lang="ru-RU" sz="2000" dirty="0" smtClean="0"/>
              <a:t>накапливать сумму всех прочитанных чисел в переменной </a:t>
            </a:r>
            <a:r>
              <a:rPr lang="en-US" sz="2000" b="1" dirty="0" smtClean="0"/>
              <a:t>s</a:t>
            </a:r>
            <a:r>
              <a:rPr lang="ru-RU" sz="2000" b="1" dirty="0" smtClean="0"/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/>
              <a:t>Вычисляем остаток от деления полученной суммы на </a:t>
            </a:r>
            <a:r>
              <a:rPr lang="ru-RU" sz="2000" b="1" dirty="0" smtClean="0"/>
              <a:t>53</a:t>
            </a:r>
            <a:r>
              <a:rPr lang="ru-RU" sz="2000" dirty="0" smtClean="0"/>
              <a:t>. Предположим, что нужная нам последовательность заканчивается как раз на последнем значении </a:t>
            </a:r>
            <a:r>
              <a:rPr lang="en-US" sz="2000" b="1" dirty="0" smtClean="0"/>
              <a:t>x</a:t>
            </a:r>
            <a:r>
              <a:rPr lang="ru-RU" sz="2000" dirty="0" smtClean="0"/>
              <a:t>, прочитанном из файла. Для того чтобы сумма элементов этой последовательности делилась на </a:t>
            </a:r>
            <a:r>
              <a:rPr lang="ru-RU" sz="2000" b="1" dirty="0" smtClean="0"/>
              <a:t>53</a:t>
            </a:r>
            <a:r>
              <a:rPr lang="ru-RU" sz="2000" dirty="0" smtClean="0"/>
              <a:t>, нужно «убрать» из неё первые несколько значений, сумма которых при делении на </a:t>
            </a:r>
            <a:r>
              <a:rPr lang="ru-RU" sz="2000" b="1" dirty="0" smtClean="0"/>
              <a:t>53</a:t>
            </a:r>
            <a:r>
              <a:rPr lang="ru-RU" sz="2000" dirty="0" smtClean="0"/>
              <a:t> даёт в остатке столько же, сколько и  </a:t>
            </a:r>
            <a:r>
              <a:rPr lang="en-US" sz="2000" b="1" dirty="0" smtClean="0"/>
              <a:t>s</a:t>
            </a:r>
            <a:r>
              <a:rPr lang="ru-RU" sz="2000" dirty="0" smtClean="0"/>
              <a:t>. </a:t>
            </a:r>
            <a:r>
              <a:rPr lang="ru-RU" sz="2000" dirty="0" smtClean="0"/>
              <a:t> Поскольку </a:t>
            </a:r>
            <a:r>
              <a:rPr lang="ru-RU" sz="2000" dirty="0" smtClean="0"/>
              <a:t>обе суммы дают одинаковый остаток при делении на </a:t>
            </a:r>
            <a:r>
              <a:rPr lang="ru-RU" sz="2000" b="1" dirty="0" smtClean="0"/>
              <a:t>53</a:t>
            </a:r>
            <a:r>
              <a:rPr lang="ru-RU" sz="2000" dirty="0" smtClean="0"/>
              <a:t>, их разность будет делиться на </a:t>
            </a:r>
            <a:r>
              <a:rPr lang="ru-RU" sz="2000" b="1" dirty="0" smtClean="0"/>
              <a:t>53</a:t>
            </a:r>
            <a:r>
              <a:rPr lang="ru-RU" sz="2000" dirty="0" smtClean="0"/>
              <a:t> без остатка. </a:t>
            </a:r>
            <a:r>
              <a:rPr lang="ru-RU" sz="2000" dirty="0" smtClean="0"/>
              <a:t>Будем считать количество «хвостиков» с различными остатками от деления на 53.</a:t>
            </a:r>
            <a:endParaRPr lang="ru-RU" sz="2000" dirty="0" smtClean="0"/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2000" b="1" i="0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142976" y="5643578"/>
          <a:ext cx="5146356" cy="192786"/>
        </p:xfrm>
        <a:graphic>
          <a:graphicData uri="http://schemas.openxmlformats.org/drawingml/2006/table">
            <a:tbl>
              <a:tblPr/>
              <a:tblGrid>
                <a:gridCol w="256932"/>
                <a:gridCol w="256932"/>
                <a:gridCol w="256932"/>
                <a:gridCol w="256932"/>
                <a:gridCol w="256932"/>
                <a:gridCol w="256932"/>
                <a:gridCol w="256932"/>
                <a:gridCol w="256932"/>
                <a:gridCol w="257575"/>
                <a:gridCol w="257575"/>
                <a:gridCol w="257575"/>
                <a:gridCol w="257575"/>
                <a:gridCol w="257575"/>
                <a:gridCol w="257575"/>
                <a:gridCol w="257575"/>
                <a:gridCol w="257575"/>
                <a:gridCol w="257575"/>
                <a:gridCol w="257575"/>
                <a:gridCol w="257575"/>
                <a:gridCol w="25757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027" name="Group 3"/>
          <p:cNvGrpSpPr>
            <a:grpSpLocks noChangeAspect="1"/>
          </p:cNvGrpSpPr>
          <p:nvPr/>
        </p:nvGrpSpPr>
        <p:grpSpPr bwMode="auto">
          <a:xfrm>
            <a:off x="1142976" y="4929478"/>
            <a:ext cx="6720000" cy="1428182"/>
            <a:chOff x="2580" y="4377"/>
            <a:chExt cx="10582" cy="2311"/>
          </a:xfrm>
        </p:grpSpPr>
        <p:sp>
          <p:nvSpPr>
            <p:cNvPr id="1033" name="Text Box 9"/>
            <p:cNvSpPr txBox="1">
              <a:spLocks noChangeArrowheads="1"/>
            </p:cNvSpPr>
            <p:nvPr/>
          </p:nvSpPr>
          <p:spPr bwMode="auto">
            <a:xfrm>
              <a:off x="2580" y="5415"/>
              <a:ext cx="10582" cy="8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2" name="AutoShape 8"/>
            <p:cNvSpPr>
              <a:spLocks/>
            </p:cNvSpPr>
            <p:nvPr/>
          </p:nvSpPr>
          <p:spPr bwMode="auto">
            <a:xfrm rot="5400000">
              <a:off x="5636" y="2108"/>
              <a:ext cx="376" cy="6352"/>
            </a:xfrm>
            <a:prstGeom prst="leftBrace">
              <a:avLst>
                <a:gd name="adj1" fmla="val 202880"/>
                <a:gd name="adj2" fmla="val 50000"/>
              </a:avLst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1" name="Text Box 7"/>
            <p:cNvSpPr txBox="1">
              <a:spLocks noChangeArrowheads="1"/>
            </p:cNvSpPr>
            <p:nvPr/>
          </p:nvSpPr>
          <p:spPr bwMode="auto">
            <a:xfrm>
              <a:off x="5025" y="4377"/>
              <a:ext cx="1620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s</a:t>
              </a:r>
              <a:endPara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0" name="AutoShape 6"/>
            <p:cNvSpPr>
              <a:spLocks/>
            </p:cNvSpPr>
            <p:nvPr/>
          </p:nvSpPr>
          <p:spPr bwMode="auto">
            <a:xfrm rot="16200000" flipV="1">
              <a:off x="4026" y="4429"/>
              <a:ext cx="376" cy="3167"/>
            </a:xfrm>
            <a:prstGeom prst="leftBrace">
              <a:avLst>
                <a:gd name="adj1" fmla="val 101152"/>
                <a:gd name="adj2" fmla="val 50000"/>
              </a:avLst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9" name="Text Box 5"/>
            <p:cNvSpPr txBox="1">
              <a:spLocks noChangeArrowheads="1"/>
            </p:cNvSpPr>
            <p:nvPr/>
          </p:nvSpPr>
          <p:spPr bwMode="auto">
            <a:xfrm>
              <a:off x="2925" y="6201"/>
              <a:ext cx="3150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хвостик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8539" y="5789"/>
              <a:ext cx="799" cy="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x</a:t>
              </a:r>
              <a:endPara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-71462"/>
            <a:ext cx="9144000" cy="773113"/>
          </a:xfrm>
        </p:spPr>
        <p:txBody>
          <a:bodyPr vert="horz" lIns="91440" tIns="45720" rIns="91440" bIns="45720" rtlCol="0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Пример </a:t>
            </a:r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1 </a:t>
            </a:r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решение</a:t>
            </a:r>
          </a:p>
        </p:txBody>
      </p:sp>
      <p:sp>
        <p:nvSpPr>
          <p:cNvPr id="126980" name="Rectangle 3"/>
          <p:cNvSpPr>
            <a:spLocks noChangeArrowheads="1"/>
          </p:cNvSpPr>
          <p:nvPr/>
        </p:nvSpPr>
        <p:spPr bwMode="auto">
          <a:xfrm>
            <a:off x="214282" y="571480"/>
            <a:ext cx="8929718" cy="101566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2000" b="1" i="1" dirty="0" smtClean="0">
                <a:solidFill>
                  <a:schemeClr val="accent1"/>
                </a:solidFill>
                <a:cs typeface="Times New Roman" pitchFamily="18" charset="0"/>
              </a:rPr>
              <a:t>Задача</a:t>
            </a:r>
            <a:r>
              <a:rPr lang="ru-RU" sz="2000" b="1" dirty="0" smtClean="0">
                <a:solidFill>
                  <a:schemeClr val="accent1"/>
                </a:solidFill>
                <a:cs typeface="Times New Roman" pitchFamily="18" charset="0"/>
              </a:rPr>
              <a:t>. </a:t>
            </a:r>
            <a:r>
              <a:rPr lang="ru-RU" sz="2000" b="1" dirty="0" smtClean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ru-RU" sz="2000" b="1" dirty="0" smtClean="0"/>
              <a:t>Дана </a:t>
            </a:r>
            <a:r>
              <a:rPr lang="ru-RU" sz="2000" b="1" dirty="0" smtClean="0"/>
              <a:t>последовательность из N натуральных чисел. Рассматриваются все её непрерывные </a:t>
            </a:r>
            <a:r>
              <a:rPr lang="ru-RU" sz="2000" b="1" dirty="0" err="1" smtClean="0"/>
              <a:t>подпоследовательности</a:t>
            </a:r>
            <a:r>
              <a:rPr lang="ru-RU" sz="2000" b="1" dirty="0" smtClean="0"/>
              <a:t> такие, что сумма элементов каждой из них кратна </a:t>
            </a:r>
            <a:r>
              <a:rPr lang="ru-RU" sz="2000" b="1" dirty="0" smtClean="0"/>
              <a:t>53</a:t>
            </a:r>
            <a:r>
              <a:rPr lang="ru-RU" sz="2000" b="1" dirty="0" smtClean="0"/>
              <a:t>. Найдите количество таких </a:t>
            </a:r>
            <a:r>
              <a:rPr lang="ru-RU" sz="2000" b="1" dirty="0" err="1" smtClean="0"/>
              <a:t>подпоследовательностей</a:t>
            </a:r>
            <a:r>
              <a:rPr lang="ru-RU" sz="2000" b="1" dirty="0" smtClean="0"/>
              <a:t>. </a:t>
            </a:r>
            <a:endParaRPr lang="ru-RU" sz="2000" b="1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1533465"/>
            <a:ext cx="885828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Решение эффективное: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f</a:t>
            </a: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= </a:t>
            </a:r>
            <a:r>
              <a:rPr lang="ru-RU" sz="20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open</a:t>
            </a: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("пример 1 27B.txt")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открываем файл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n</a:t>
            </a: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= </a:t>
            </a:r>
            <a:r>
              <a:rPr lang="ru-RU" sz="20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int</a:t>
            </a: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f.readline</a:t>
            </a: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()) 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считываем количество чисел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count</a:t>
            </a: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= 0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счётчик </a:t>
            </a:r>
            <a:r>
              <a:rPr lang="ru-RU" b="1" dirty="0" err="1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подпоследовательностей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s</a:t>
            </a: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= </a:t>
            </a: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0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сумма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чисел, считанных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из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файла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на данный момент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k</a:t>
            </a: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= [0] * 53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количество "хвостиков" с суммой с остатками 0, 1, ... ,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52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for</a:t>
            </a: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i</a:t>
            </a: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in</a:t>
            </a: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range</a:t>
            </a: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n</a:t>
            </a: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):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   </a:t>
            </a:r>
            <a:r>
              <a:rPr lang="ru-RU" sz="20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x</a:t>
            </a: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= </a:t>
            </a:r>
            <a:r>
              <a:rPr lang="ru-RU" sz="20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int</a:t>
            </a: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f.readline</a:t>
            </a: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()) 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считываем число из файла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   </a:t>
            </a:r>
            <a:r>
              <a:rPr lang="ru-RU" sz="20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s</a:t>
            </a: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+= </a:t>
            </a:r>
            <a:r>
              <a:rPr lang="ru-RU" sz="20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x</a:t>
            </a: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увеличиваем сумму на считанное число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   </a:t>
            </a:r>
            <a:r>
              <a:rPr lang="ru-RU" sz="20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if</a:t>
            </a: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s</a:t>
            </a: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% 53 == 0: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если сумма кратна 53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       </a:t>
            </a:r>
            <a:r>
              <a:rPr lang="ru-RU" sz="20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count</a:t>
            </a: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+= 1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увеличиваем счётчик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  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число подходящих </a:t>
            </a:r>
            <a:r>
              <a:rPr lang="ru-RU" b="1" dirty="0" err="1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подпоследовательностей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равно числу хвостиков с тем же остатком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   </a:t>
            </a:r>
            <a:r>
              <a:rPr lang="ru-RU" sz="20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count</a:t>
            </a: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+= </a:t>
            </a:r>
            <a:r>
              <a:rPr lang="ru-RU" sz="20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k</a:t>
            </a: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[</a:t>
            </a:r>
            <a:r>
              <a:rPr lang="ru-RU" sz="20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s</a:t>
            </a: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% 53]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    </a:t>
            </a:r>
            <a:r>
              <a:rPr lang="ru-RU" sz="20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k</a:t>
            </a: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[s%53] </a:t>
            </a: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+= 1</a:t>
            </a:r>
            <a:endParaRPr lang="ru-RU" sz="2000" b="1" dirty="0" smtClean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print</a:t>
            </a: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count</a:t>
            </a:r>
            <a:r>
              <a:rPr lang="ru-RU" sz="2000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)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# выводим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ответ</a:t>
            </a:r>
            <a:endParaRPr kumimoji="0" lang="ru-RU" sz="2000" b="1" i="0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1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1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16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16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716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9144000" cy="642918"/>
          </a:xfrm>
        </p:spPr>
        <p:txBody>
          <a:bodyPr vert="horz" lIns="91440" tIns="45720" rIns="91440" bIns="45720" rtlCol="0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Пример 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2</a:t>
            </a:r>
            <a:endParaRPr lang="ru-RU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6980" name="Rectangle 3"/>
          <p:cNvSpPr>
            <a:spLocks noChangeArrowheads="1"/>
          </p:cNvSpPr>
          <p:nvPr/>
        </p:nvSpPr>
        <p:spPr bwMode="auto">
          <a:xfrm>
            <a:off x="142876" y="571480"/>
            <a:ext cx="8929718" cy="144655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anchor="ctr">
            <a:spAutoFit/>
          </a:bodyPr>
          <a:lstStyle/>
          <a:p>
            <a:r>
              <a:rPr lang="ru-RU" sz="2200" b="1" i="1" dirty="0">
                <a:solidFill>
                  <a:schemeClr val="accent1"/>
                </a:solidFill>
                <a:cs typeface="Times New Roman" pitchFamily="18" charset="0"/>
              </a:rPr>
              <a:t>Задача</a:t>
            </a:r>
            <a:r>
              <a:rPr lang="ru-RU" sz="2200" b="1" dirty="0">
                <a:solidFill>
                  <a:schemeClr val="accent1"/>
                </a:solidFill>
                <a:cs typeface="Times New Roman" pitchFamily="18" charset="0"/>
              </a:rPr>
              <a:t>. </a:t>
            </a:r>
            <a:r>
              <a:rPr lang="ru-RU" sz="2200" b="1" dirty="0" smtClean="0"/>
              <a:t>Дана последовательность из N натуральных чисел. Необходимо выбрать такую </a:t>
            </a:r>
            <a:r>
              <a:rPr lang="ru-RU" sz="2200" b="1" dirty="0" err="1" smtClean="0"/>
              <a:t>подпоследовательность</a:t>
            </a:r>
            <a:r>
              <a:rPr lang="ru-RU" sz="2200" b="1" dirty="0" smtClean="0"/>
              <a:t> подряд идущих чисел, чтобы их  сумма была максимальна и делилась на 200. Гарантируется, что такая </a:t>
            </a:r>
            <a:r>
              <a:rPr lang="ru-RU" sz="2200" b="1" dirty="0" err="1" smtClean="0"/>
              <a:t>подпоследовательность</a:t>
            </a:r>
            <a:r>
              <a:rPr lang="ru-RU" sz="2200" b="1" dirty="0" smtClean="0"/>
              <a:t> существует.</a:t>
            </a:r>
            <a:endParaRPr lang="ru-RU" sz="2200" b="1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14282" y="2143116"/>
            <a:ext cx="8929718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Неэффективное решение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для пункта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open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("пример 2 27A.txt")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открываем файл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()) 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считываем количество чисел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[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]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записываем все числа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файла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в массив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0 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 range(n):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0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сумма </a:t>
            </a:r>
            <a:r>
              <a:rPr lang="ru-RU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подпоследовательности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range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):</a:t>
            </a:r>
          </a:p>
          <a:p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+=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]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добавляем к сумме все элементы с i-го и до конца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% 200 == 0: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если сумма кратна 200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max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maxsum,s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выводим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ответ</a:t>
            </a:r>
            <a:endParaRPr lang="ru-RU" sz="2000" b="1" dirty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-71462"/>
            <a:ext cx="9144000" cy="773113"/>
          </a:xfrm>
        </p:spPr>
        <p:txBody>
          <a:bodyPr vert="horz" lIns="91440" tIns="45720" rIns="91440" bIns="45720" rtlCol="0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Пример </a:t>
            </a:r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2 </a:t>
            </a:r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решение</a:t>
            </a:r>
          </a:p>
        </p:txBody>
      </p:sp>
      <p:sp>
        <p:nvSpPr>
          <p:cNvPr id="126980" name="Rectangle 3"/>
          <p:cNvSpPr>
            <a:spLocks noChangeArrowheads="1"/>
          </p:cNvSpPr>
          <p:nvPr/>
        </p:nvSpPr>
        <p:spPr bwMode="auto">
          <a:xfrm>
            <a:off x="214282" y="571480"/>
            <a:ext cx="8929718" cy="1323439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2000" b="1" i="1" dirty="0" smtClean="0">
                <a:solidFill>
                  <a:schemeClr val="accent1"/>
                </a:solidFill>
                <a:cs typeface="Times New Roman" pitchFamily="18" charset="0"/>
              </a:rPr>
              <a:t>Задача</a:t>
            </a:r>
            <a:r>
              <a:rPr lang="ru-RU" sz="2000" b="1" dirty="0" smtClean="0">
                <a:solidFill>
                  <a:schemeClr val="accent1"/>
                </a:solidFill>
                <a:cs typeface="Times New Roman" pitchFamily="18" charset="0"/>
              </a:rPr>
              <a:t>. </a:t>
            </a:r>
            <a:r>
              <a:rPr lang="ru-RU" sz="2000" b="1" dirty="0" smtClean="0"/>
              <a:t>Дана последовательность из N натуральных чисел. Необходимо выбрать такую </a:t>
            </a:r>
            <a:r>
              <a:rPr lang="ru-RU" sz="2000" b="1" dirty="0" err="1" smtClean="0"/>
              <a:t>подпоследовательность</a:t>
            </a:r>
            <a:r>
              <a:rPr lang="ru-RU" sz="2000" b="1" dirty="0" smtClean="0"/>
              <a:t> подряд идущих чисел, чтобы их  сумма была максимальна и делилась на 200. Гарантируется, что такая </a:t>
            </a:r>
            <a:r>
              <a:rPr lang="ru-RU" sz="2000" b="1" dirty="0" err="1" smtClean="0"/>
              <a:t>подпоследовательность</a:t>
            </a:r>
            <a:r>
              <a:rPr lang="ru-RU" sz="2000" b="1" dirty="0" smtClean="0"/>
              <a:t> существует</a:t>
            </a:r>
            <a:r>
              <a:rPr lang="ru-RU" sz="2000" b="1" dirty="0" smtClean="0"/>
              <a:t>. </a:t>
            </a:r>
            <a:endParaRPr lang="ru-RU" sz="2000" b="1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1857364"/>
            <a:ext cx="8858280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Решение эффективное:</a:t>
            </a:r>
          </a:p>
          <a:p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open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("пример 2 27B.txt")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открываем файл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()) 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считываем количество чисел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0 </a:t>
            </a:r>
          </a:p>
          <a:p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0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сумма </a:t>
            </a:r>
            <a:r>
              <a:rPr lang="ru-RU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подпоследовательности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[10**20] * 200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 минимальные "хвостики" 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 range(n):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()) 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считываем число из файла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+=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% 200 == 0: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если сумма кратна 200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max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maxsum,s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s1=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-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[s%200]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 из суммы вычитаем минимальный хвост с тем же остатком, s1 кратно 200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max(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s1)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m[s%200] = min(m[s%200],s)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выводим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ответ</a:t>
            </a:r>
            <a:endParaRPr lang="ru-RU" sz="2000" b="1" dirty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9144000" cy="642918"/>
          </a:xfrm>
        </p:spPr>
        <p:txBody>
          <a:bodyPr vert="horz" lIns="91440" tIns="45720" rIns="91440" bIns="45720" rtlCol="0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Пример 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3</a:t>
            </a:r>
            <a:endParaRPr lang="ru-RU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6980" name="Rectangle 3"/>
          <p:cNvSpPr>
            <a:spLocks noChangeArrowheads="1"/>
          </p:cNvSpPr>
          <p:nvPr/>
        </p:nvSpPr>
        <p:spPr bwMode="auto">
          <a:xfrm>
            <a:off x="142876" y="571480"/>
            <a:ext cx="8929718" cy="147732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anchor="ctr">
            <a:spAutoFit/>
          </a:bodyPr>
          <a:lstStyle/>
          <a:p>
            <a:r>
              <a:rPr lang="ru-RU" b="1" i="1" dirty="0">
                <a:solidFill>
                  <a:schemeClr val="accent1"/>
                </a:solidFill>
                <a:cs typeface="Times New Roman" pitchFamily="18" charset="0"/>
              </a:rPr>
              <a:t>Задача</a:t>
            </a:r>
            <a:r>
              <a:rPr lang="ru-RU" b="1" dirty="0">
                <a:solidFill>
                  <a:schemeClr val="accent1"/>
                </a:solidFill>
                <a:cs typeface="Times New Roman" pitchFamily="18" charset="0"/>
              </a:rPr>
              <a:t>. </a:t>
            </a:r>
            <a:r>
              <a:rPr lang="ru-RU" b="1" dirty="0" smtClean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ru-RU" b="1" dirty="0" smtClean="0"/>
              <a:t>Дана </a:t>
            </a:r>
            <a:r>
              <a:rPr lang="ru-RU" b="1" dirty="0" smtClean="0"/>
              <a:t>последовательность из N натуральных чисел. Рассматриваются все её непрерывные </a:t>
            </a:r>
            <a:r>
              <a:rPr lang="ru-RU" b="1" dirty="0" err="1" smtClean="0"/>
              <a:t>подпоследовательности</a:t>
            </a:r>
            <a:r>
              <a:rPr lang="ru-RU" b="1" dirty="0" smtClean="0"/>
              <a:t>, такие что сумма элементов каждой из них кратна </a:t>
            </a:r>
            <a:r>
              <a:rPr lang="ru-RU" b="1" dirty="0" err="1" smtClean="0"/>
              <a:t>k</a:t>
            </a:r>
            <a:r>
              <a:rPr lang="ru-RU" b="1" dirty="0" smtClean="0"/>
              <a:t> = 43. Найдите среди них </a:t>
            </a:r>
            <a:r>
              <a:rPr lang="ru-RU" b="1" dirty="0" err="1" smtClean="0"/>
              <a:t>подпоследовательность</a:t>
            </a:r>
            <a:r>
              <a:rPr lang="ru-RU" b="1" dirty="0" smtClean="0"/>
              <a:t> с максимальной суммой, определите её длину. Если таких </a:t>
            </a:r>
            <a:r>
              <a:rPr lang="ru-RU" b="1" dirty="0" err="1" smtClean="0"/>
              <a:t>подпоследовательностей</a:t>
            </a:r>
            <a:r>
              <a:rPr lang="ru-RU" b="1" dirty="0" smtClean="0"/>
              <a:t> найдено несколько, в ответе укажите количество элементов самой короткой из них.</a:t>
            </a:r>
            <a:endParaRPr lang="ru-RU" b="1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42876" y="2000240"/>
            <a:ext cx="8929718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Неэффективное решение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для пункта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open("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пример 3 27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A.txt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  </a:t>
            </a:r>
            <a:r>
              <a:rPr lang="en-US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считываем количество чисел</a:t>
            </a:r>
            <a:endParaRPr lang="ru-RU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 = 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(x) for x in f] </a:t>
            </a:r>
            <a:r>
              <a:rPr lang="en-US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записываем все числа </a:t>
            </a:r>
            <a:r>
              <a:rPr lang="ru-RU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файла </a:t>
            </a:r>
            <a:r>
              <a:rPr lang="ru-RU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в массив</a:t>
            </a:r>
            <a:endParaRPr lang="ru-RU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максимальная сумма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ml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искомая длина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 range(n):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s = 0 </a:t>
            </a:r>
            <a:r>
              <a:rPr lang="en-US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сумма </a:t>
            </a:r>
            <a:r>
              <a:rPr lang="ru-RU" sz="16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подпоследовательности</a:t>
            </a:r>
            <a:endParaRPr lang="ru-RU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for j in range(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n):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s += a[j] </a:t>
            </a:r>
            <a:r>
              <a:rPr lang="en-US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добавляем к сумме все элементы с </a:t>
            </a:r>
            <a:r>
              <a:rPr lang="en-US" sz="16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ru-RU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го и до конца</a:t>
            </a:r>
            <a:endParaRPr lang="ru-RU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 +=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ru-RU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увеличиваем длину на 1 символ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if s % 43 == 0: </a:t>
            </a:r>
            <a:r>
              <a:rPr lang="en-US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если сумма кратна 43</a:t>
            </a:r>
            <a:endParaRPr lang="ru-RU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s &gt;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or (s ==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and l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):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s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    ml = l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print(ml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выводим ответ</a:t>
            </a:r>
            <a:endParaRPr lang="ru-RU" b="1" dirty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-71462"/>
            <a:ext cx="9144000" cy="773113"/>
          </a:xfrm>
        </p:spPr>
        <p:txBody>
          <a:bodyPr vert="horz" lIns="91440" tIns="45720" rIns="91440" bIns="45720" rtlCol="0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Пример </a:t>
            </a:r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3 </a:t>
            </a:r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решение</a:t>
            </a: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14314" y="517803"/>
            <a:ext cx="8858280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Решение эффективное:</a:t>
            </a:r>
          </a:p>
          <a:p>
            <a:r>
              <a:rPr lang="ru-RU" sz="1600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600" b="1" dirty="0" err="1" smtClean="0">
                <a:latin typeface="Courier New" pitchFamily="49" charset="0"/>
                <a:cs typeface="Courier New" pitchFamily="49" charset="0"/>
              </a:rPr>
              <a:t>open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("пример 3 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27B.txt")</a:t>
            </a:r>
            <a:endParaRPr lang="ru-RU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sz="1600" b="1" dirty="0" err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())  </a:t>
            </a:r>
            <a:r>
              <a:rPr lang="ru-RU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считываем количество чисел</a:t>
            </a:r>
          </a:p>
          <a:p>
            <a:r>
              <a:rPr lang="ru-RU" sz="1600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0 </a:t>
            </a:r>
            <a:endParaRPr lang="ru-RU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sz="1600" b="1" dirty="0" err="1" smtClean="0">
                <a:latin typeface="Courier New" pitchFamily="49" charset="0"/>
                <a:cs typeface="Courier New" pitchFamily="49" charset="0"/>
              </a:rPr>
              <a:t>ml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= 0 </a:t>
            </a:r>
            <a:r>
              <a:rPr lang="ru-RU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искомая длина</a:t>
            </a:r>
          </a:p>
          <a:p>
            <a:r>
              <a:rPr lang="ru-RU" sz="1600" b="1" dirty="0" err="1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= [10**20] * 43 </a:t>
            </a:r>
            <a:r>
              <a:rPr lang="ru-RU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наименьшие частичные суммы с </a:t>
            </a:r>
            <a:r>
              <a:rPr lang="ru-RU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остатками 0, .., </a:t>
            </a:r>
            <a:r>
              <a:rPr lang="ru-RU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42</a:t>
            </a:r>
          </a:p>
          <a:p>
            <a:r>
              <a:rPr lang="ru-RU" sz="1600" b="1" dirty="0" err="1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= [0] *43 </a:t>
            </a:r>
            <a:r>
              <a:rPr lang="ru-RU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их длина</a:t>
            </a:r>
          </a:p>
          <a:p>
            <a:r>
              <a:rPr lang="ru-RU" sz="16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= 0 </a:t>
            </a:r>
            <a:r>
              <a:rPr lang="ru-RU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сумма </a:t>
            </a:r>
            <a:r>
              <a:rPr lang="ru-RU" sz="16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подпоследовательности</a:t>
            </a:r>
            <a:endParaRPr lang="ru-RU" sz="16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in range(n):</a:t>
            </a:r>
            <a:endParaRPr lang="ru-RU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())  </a:t>
            </a:r>
            <a:r>
              <a:rPr lang="ru-RU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считываем число из файла</a:t>
            </a:r>
          </a:p>
          <a:p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+= </a:t>
            </a:r>
            <a:r>
              <a:rPr lang="ru-RU" sz="16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ru-RU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добавляем его к сумме</a:t>
            </a:r>
            <a:endParaRPr lang="ru-RU" sz="16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b="1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% 43 == 0: </a:t>
            </a:r>
            <a:r>
              <a:rPr lang="ru-RU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если сумма кратна 43</a:t>
            </a:r>
          </a:p>
          <a:p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макс сумма совпадает с суммой всех введенных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ml 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i+1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количество всех введенных чисел на данный </a:t>
            </a:r>
            <a:r>
              <a:rPr lang="ru-RU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момент</a:t>
            </a:r>
            <a:endParaRPr lang="ru-RU" sz="16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if m [s%43] != 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10**20:</a:t>
            </a:r>
          </a:p>
          <a:p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       s1= </a:t>
            </a:r>
            <a:r>
              <a:rPr lang="ru-RU" sz="16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- </a:t>
            </a:r>
            <a:r>
              <a:rPr lang="ru-RU" sz="1600" b="1" dirty="0" err="1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[s%43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ru-RU" sz="16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l1 = (i+1) - l[s%43]</a:t>
            </a:r>
            <a:endParaRPr lang="ru-RU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if s1 &gt;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or (s1 ==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and l1 &lt; ml):</a:t>
            </a:r>
            <a:endParaRPr lang="ru-RU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s1</a:t>
            </a:r>
            <a:endParaRPr lang="ru-RU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    ml = l1</a:t>
            </a:r>
            <a:endParaRPr lang="ru-RU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if s &lt; m[s%43]:</a:t>
            </a:r>
            <a:endParaRPr lang="ru-RU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ru-RU" sz="1600" b="1" dirty="0" err="1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[s%43] = </a:t>
            </a:r>
            <a:r>
              <a:rPr lang="ru-RU" sz="16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endParaRPr lang="ru-RU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ru-RU" sz="1600" b="1" dirty="0" err="1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[s%43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] = i+1</a:t>
            </a:r>
          </a:p>
          <a:p>
            <a:r>
              <a:rPr lang="ru-RU" sz="1600" b="1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b="1" dirty="0" err="1" smtClean="0">
                <a:latin typeface="Courier New" pitchFamily="49" charset="0"/>
                <a:cs typeface="Courier New" pitchFamily="49" charset="0"/>
              </a:rPr>
              <a:t>ml</a:t>
            </a:r>
            <a:r>
              <a:rPr lang="ru-RU" sz="16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ru-RU" sz="16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выводим ответ</a:t>
            </a:r>
            <a:endParaRPr lang="ru-RU" sz="1600" b="1" dirty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9144000" cy="642918"/>
          </a:xfrm>
        </p:spPr>
        <p:txBody>
          <a:bodyPr vert="horz" lIns="91440" tIns="45720" rIns="91440" bIns="45720" rtlCol="0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Пример 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4</a:t>
            </a:r>
            <a:endParaRPr lang="ru-RU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6980" name="Rectangle 3"/>
          <p:cNvSpPr>
            <a:spLocks noChangeArrowheads="1"/>
          </p:cNvSpPr>
          <p:nvPr/>
        </p:nvSpPr>
        <p:spPr bwMode="auto">
          <a:xfrm>
            <a:off x="142876" y="571480"/>
            <a:ext cx="8929718" cy="101566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square" anchor="ctr">
            <a:spAutoFit/>
          </a:bodyPr>
          <a:lstStyle/>
          <a:p>
            <a:r>
              <a:rPr lang="ru-RU" b="1" i="1" dirty="0">
                <a:solidFill>
                  <a:schemeClr val="accent1"/>
                </a:solidFill>
                <a:cs typeface="Times New Roman" pitchFamily="18" charset="0"/>
              </a:rPr>
              <a:t>Задача</a:t>
            </a:r>
            <a:r>
              <a:rPr lang="ru-RU" b="1" dirty="0">
                <a:solidFill>
                  <a:schemeClr val="accent1"/>
                </a:solidFill>
                <a:cs typeface="Times New Roman" pitchFamily="18" charset="0"/>
              </a:rPr>
              <a:t>. </a:t>
            </a:r>
            <a:r>
              <a:rPr lang="ru-RU" sz="2000" b="1" dirty="0" smtClean="0"/>
              <a:t>Дана последовательность натуральных чисел. Рассматриваются все её непрерывные </a:t>
            </a:r>
            <a:r>
              <a:rPr lang="ru-RU" sz="2000" b="1" dirty="0" err="1" smtClean="0"/>
              <a:t>подпоследовательности</a:t>
            </a:r>
            <a:r>
              <a:rPr lang="ru-RU" sz="2000" b="1" dirty="0" smtClean="0"/>
              <a:t>, в которых количество чисел, кратных 11 делится на 7. Найдите наибольшую сумму такой </a:t>
            </a:r>
            <a:r>
              <a:rPr lang="ru-RU" sz="2000" b="1" dirty="0" err="1" smtClean="0"/>
              <a:t>подпоследовательности</a:t>
            </a:r>
            <a:r>
              <a:rPr lang="ru-RU" sz="2000" b="1" dirty="0" smtClean="0"/>
              <a:t>.</a:t>
            </a:r>
            <a:endParaRPr lang="ru-RU" b="1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14282" y="1595021"/>
            <a:ext cx="8929718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Неэффективное решение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для пункта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en-US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open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("пример 4 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27A.txt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f.readline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()) 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считываем количество чисел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[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in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]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записываем все числа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файла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в массив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0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in range(n):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0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сумма просмотренных чисел 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-го 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k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= 0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количество чисел, кратных 11,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среди просмотренных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 j in range(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n):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+= 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] </a:t>
            </a:r>
            <a:r>
              <a:rPr lang="ru-RU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# добавляем к сумме все элементы с i-го и до конца</a:t>
            </a:r>
            <a:endParaRPr lang="ru-RU" sz="2000" b="1" dirty="0" smtClean="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 a[j] % 11 == 0: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  k += 1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if k % 7 == 0: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max(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maxsum,s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2000" b="1" dirty="0" err="1" smtClean="0">
                <a:latin typeface="Courier New" pitchFamily="49" charset="0"/>
                <a:cs typeface="Courier New" pitchFamily="49" charset="0"/>
              </a:rPr>
              <a:t>maxsum</a:t>
            </a:r>
            <a:r>
              <a:rPr lang="ru-RU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sz="20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</TotalTime>
  <Words>1449</Words>
  <Application>Microsoft Office PowerPoint</Application>
  <PresentationFormat>Экран (4:3)</PresentationFormat>
  <Paragraphs>153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Динамическое программирование в задачах ЕГЭ</vt:lpstr>
      <vt:lpstr>Пример 1</vt:lpstr>
      <vt:lpstr>Пример 1 решение</vt:lpstr>
      <vt:lpstr>Пример 1 решение</vt:lpstr>
      <vt:lpstr>Пример 2</vt:lpstr>
      <vt:lpstr>Пример 2 решение</vt:lpstr>
      <vt:lpstr>Пример 3</vt:lpstr>
      <vt:lpstr>Пример 3 решение</vt:lpstr>
      <vt:lpstr>Пример 4</vt:lpstr>
      <vt:lpstr>Пример 4 решение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Алгоритмизация и программирование. Язык Python</dc:title>
  <dc:creator>elvi.nasibullina@outlook.com</dc:creator>
  <cp:lastModifiedBy>Я</cp:lastModifiedBy>
  <cp:revision>130</cp:revision>
  <dcterms:created xsi:type="dcterms:W3CDTF">2023-01-03T19:21:31Z</dcterms:created>
  <dcterms:modified xsi:type="dcterms:W3CDTF">2023-03-13T15:52:40Z</dcterms:modified>
</cp:coreProperties>
</file>