
<file path=[Content_Types].xml><?xml version="1.0" encoding="utf-8"?>
<Types xmlns="http://schemas.openxmlformats.org/package/2006/content-types"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4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6" r:id="rId2"/>
    <p:sldId id="377" r:id="rId3"/>
    <p:sldId id="378" r:id="rId4"/>
    <p:sldId id="379" r:id="rId5"/>
    <p:sldId id="380" r:id="rId6"/>
    <p:sldId id="381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89" r:id="rId15"/>
    <p:sldId id="390" r:id="rId16"/>
    <p:sldId id="40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8.xml"/><Relationship Id="rId144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16" Type="http://schemas.openxmlformats.org/officeDocument/2006/relationships/slideLayout" Target="../slideLayouts/slideLayout116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137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51F40-668D-4E49-95B3-0D64E5C8C4C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  <p:sldLayoutId id="2147483731" r:id="rId83"/>
    <p:sldLayoutId id="2147483732" r:id="rId84"/>
    <p:sldLayoutId id="2147483733" r:id="rId85"/>
    <p:sldLayoutId id="2147483734" r:id="rId86"/>
    <p:sldLayoutId id="2147483735" r:id="rId87"/>
    <p:sldLayoutId id="2147483736" r:id="rId88"/>
    <p:sldLayoutId id="2147483737" r:id="rId89"/>
    <p:sldLayoutId id="2147483738" r:id="rId90"/>
    <p:sldLayoutId id="2147483739" r:id="rId91"/>
    <p:sldLayoutId id="2147483740" r:id="rId92"/>
    <p:sldLayoutId id="2147483741" r:id="rId93"/>
    <p:sldLayoutId id="2147483742" r:id="rId94"/>
    <p:sldLayoutId id="2147483743" r:id="rId95"/>
    <p:sldLayoutId id="2147483744" r:id="rId96"/>
    <p:sldLayoutId id="2147483745" r:id="rId97"/>
    <p:sldLayoutId id="2147483746" r:id="rId98"/>
    <p:sldLayoutId id="2147483747" r:id="rId99"/>
    <p:sldLayoutId id="2147483748" r:id="rId100"/>
    <p:sldLayoutId id="2147483749" r:id="rId101"/>
    <p:sldLayoutId id="2147483750" r:id="rId102"/>
    <p:sldLayoutId id="2147483751" r:id="rId103"/>
    <p:sldLayoutId id="2147483752" r:id="rId104"/>
    <p:sldLayoutId id="2147483753" r:id="rId105"/>
    <p:sldLayoutId id="2147483754" r:id="rId106"/>
    <p:sldLayoutId id="2147483755" r:id="rId107"/>
    <p:sldLayoutId id="2147483756" r:id="rId108"/>
    <p:sldLayoutId id="2147483757" r:id="rId109"/>
    <p:sldLayoutId id="2147483758" r:id="rId110"/>
    <p:sldLayoutId id="2147483759" r:id="rId111"/>
    <p:sldLayoutId id="2147483760" r:id="rId112"/>
    <p:sldLayoutId id="2147483761" r:id="rId113"/>
    <p:sldLayoutId id="2147483762" r:id="rId114"/>
    <p:sldLayoutId id="2147483763" r:id="rId115"/>
    <p:sldLayoutId id="2147483764" r:id="rId116"/>
    <p:sldLayoutId id="2147483765" r:id="rId117"/>
    <p:sldLayoutId id="2147483766" r:id="rId118"/>
    <p:sldLayoutId id="2147483767" r:id="rId119"/>
    <p:sldLayoutId id="2147483768" r:id="rId120"/>
    <p:sldLayoutId id="2147483769" r:id="rId121"/>
    <p:sldLayoutId id="2147483770" r:id="rId122"/>
    <p:sldLayoutId id="2147483771" r:id="rId123"/>
    <p:sldLayoutId id="2147483772" r:id="rId124"/>
    <p:sldLayoutId id="2147483773" r:id="rId125"/>
    <p:sldLayoutId id="2147483774" r:id="rId126"/>
    <p:sldLayoutId id="2147483775" r:id="rId127"/>
    <p:sldLayoutId id="2147483776" r:id="rId128"/>
    <p:sldLayoutId id="2147483777" r:id="rId129"/>
    <p:sldLayoutId id="2147483778" r:id="rId130"/>
    <p:sldLayoutId id="2147483779" r:id="rId131"/>
    <p:sldLayoutId id="2147483780" r:id="rId132"/>
    <p:sldLayoutId id="2147483781" r:id="rId133"/>
    <p:sldLayoutId id="2147483782" r:id="rId134"/>
    <p:sldLayoutId id="2147483783" r:id="rId135"/>
    <p:sldLayoutId id="2147483784" r:id="rId136"/>
    <p:sldLayoutId id="2147483785" r:id="rId137"/>
    <p:sldLayoutId id="2147483786" r:id="rId138"/>
    <p:sldLayoutId id="2147483787" r:id="rId139"/>
    <p:sldLayoutId id="2147483788" r:id="rId140"/>
    <p:sldLayoutId id="2147483789" r:id="rId141"/>
    <p:sldLayoutId id="2147483790" r:id="rId142"/>
    <p:sldLayoutId id="2147483791" r:id="rId143"/>
    <p:sldLayoutId id="2147483792" r:id="rId144"/>
    <p:sldLayoutId id="2147483793" r:id="rId145"/>
    <p:sldLayoutId id="2147483794" r:id="rId146"/>
    <p:sldLayoutId id="2147483795" r:id="rId147"/>
    <p:sldLayoutId id="2147483796" r:id="rId148"/>
    <p:sldLayoutId id="2147483797" r:id="rId14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14282" y="214290"/>
            <a:ext cx="8653462" cy="2105041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Отчёты</a:t>
            </a:r>
            <a:b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(</a:t>
            </a:r>
            <a:r>
              <a:rPr lang="sq-AL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MS Access)</a:t>
            </a:r>
            <a:endParaRPr lang="ru-RU" sz="8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6388" name="Picture 4" descr="https://st03.kakprosto.ru/images/article/2011/7/6/1_525534f3e539f525534f3e53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643182"/>
            <a:ext cx="5891636" cy="3929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24"/>
            <a:ext cx="9001156" cy="698483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отчёта вручную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25" y="1592271"/>
            <a:ext cx="474663" cy="434975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36197" name="Rectangle 4"/>
          <p:cNvSpPr>
            <a:spLocks noChangeArrowheads="1"/>
          </p:cNvSpPr>
          <p:nvPr/>
        </p:nvSpPr>
        <p:spPr bwMode="auto">
          <a:xfrm>
            <a:off x="966788" y="1546234"/>
            <a:ext cx="2608262" cy="5445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/>
              <a:t>пустой отчет</a:t>
            </a:r>
            <a:endParaRPr lang="ru-RU" sz="2800">
              <a:solidFill>
                <a:srgbClr val="4040C0"/>
              </a:solidFill>
            </a:endParaRPr>
          </a:p>
        </p:txBody>
      </p: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5" y="2219334"/>
            <a:ext cx="8323263" cy="2495550"/>
          </a:xfrm>
          <a:prstGeom prst="rect">
            <a:avLst/>
          </a:prstGeom>
          <a:noFill/>
          <a:ln w="12700">
            <a:solidFill>
              <a:srgbClr val="D4D0C8"/>
            </a:solidFill>
            <a:miter lim="800000"/>
            <a:headEnd/>
            <a:tailEnd type="none" w="lg" len="lg"/>
          </a:ln>
        </p:spPr>
      </p:pic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3101975" y="3311534"/>
            <a:ext cx="5392738" cy="531812"/>
            <a:chOff x="773666" y="3945085"/>
            <a:chExt cx="5393218" cy="531812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773666" y="3945085"/>
              <a:ext cx="5393218" cy="531812"/>
            </a:xfrm>
            <a:prstGeom prst="roundRect">
              <a:avLst/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ru-RU" sz="2400" dirty="0"/>
            </a:p>
          </p:txBody>
        </p:sp>
        <p:pic>
          <p:nvPicPr>
            <p:cNvPr id="136201" name="Picture 3"/>
            <p:cNvPicPr>
              <a:picLocks noChangeAspect="1" noChangeArrowheads="1"/>
            </p:cNvPicPr>
            <p:nvPr/>
          </p:nvPicPr>
          <p:blipFill>
            <a:blip r:embed="rId4"/>
            <a:srcRect r="10301" b="2715"/>
            <a:stretch>
              <a:fillRect/>
            </a:stretch>
          </p:blipFill>
          <p:spPr bwMode="auto">
            <a:xfrm>
              <a:off x="960769" y="4031364"/>
              <a:ext cx="5067891" cy="381148"/>
            </a:xfrm>
            <a:prstGeom prst="rect">
              <a:avLst/>
            </a:prstGeom>
            <a:ln>
              <a:headEnd/>
              <a:tailEnd type="none" w="lg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" y="4102118"/>
            <a:ext cx="6784975" cy="182721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3721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Настройка группировки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052780"/>
            <a:ext cx="1244600" cy="8509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038" y="3232168"/>
            <a:ext cx="2222500" cy="4445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37224" name="Прямоугольник 6"/>
          <p:cNvSpPr>
            <a:spLocks noChangeArrowheads="1"/>
          </p:cNvSpPr>
          <p:nvPr/>
        </p:nvSpPr>
        <p:spPr bwMode="auto">
          <a:xfrm>
            <a:off x="3013075" y="3227405"/>
            <a:ext cx="706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или</a:t>
            </a:r>
            <a:endParaRPr lang="ru-RU" sz="1400"/>
          </a:p>
        </p:txBody>
      </p:sp>
      <p:pic>
        <p:nvPicPr>
          <p:cNvPr id="137225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4813" y="1254143"/>
            <a:ext cx="8358187" cy="16271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407988" y="1250968"/>
            <a:ext cx="8361362" cy="1630362"/>
            <a:chOff x="407624" y="903383"/>
            <a:chExt cx="8361803" cy="1630497"/>
          </a:xfrm>
        </p:grpSpPr>
        <p:sp>
          <p:nvSpPr>
            <p:cNvPr id="137228" name="Прямоугольник 14"/>
            <p:cNvSpPr>
              <a:spLocks noChangeArrowheads="1"/>
            </p:cNvSpPr>
            <p:nvPr/>
          </p:nvSpPr>
          <p:spPr bwMode="auto">
            <a:xfrm>
              <a:off x="407624" y="903383"/>
              <a:ext cx="8361803" cy="1630497"/>
            </a:xfrm>
            <a:prstGeom prst="rect">
              <a:avLst/>
            </a:prstGeom>
            <a:solidFill>
              <a:schemeClr val="tx1">
                <a:alpha val="50195"/>
              </a:schemeClr>
            </a:solidFill>
            <a:ln w="25400" algn="ctr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137229" name="Picture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45821" y="925417"/>
              <a:ext cx="1269599" cy="3487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med" len="lg"/>
            </a:ln>
          </p:spPr>
        </p:pic>
        <p:pic>
          <p:nvPicPr>
            <p:cNvPr id="137230" name="Picture 1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28926" y="1295246"/>
              <a:ext cx="1618485" cy="36707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med" len="lg"/>
            </a:ln>
          </p:spPr>
        </p:pic>
      </p:grp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2520950" y="4037030"/>
            <a:ext cx="1009650" cy="569913"/>
          </a:xfrm>
          <a:prstGeom prst="wedgeRoundRectCallout">
            <a:avLst>
              <a:gd name="adj1" fmla="val -54511"/>
              <a:gd name="adj2" fmla="val 12019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ЛКМ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Настройка группировки по дате</a:t>
            </a:r>
          </a:p>
        </p:txBody>
      </p:sp>
      <p:pic>
        <p:nvPicPr>
          <p:cNvPr id="13824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175" y="887413"/>
            <a:ext cx="8016875" cy="221773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300" y="3114675"/>
            <a:ext cx="8094663" cy="128746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5189538" y="1974850"/>
            <a:ext cx="2019300" cy="944563"/>
          </a:xfrm>
          <a:prstGeom prst="wedgeRoundRectCallout">
            <a:avLst>
              <a:gd name="adj1" fmla="val -54511"/>
              <a:gd name="adj2" fmla="val 12019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подробная настройка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" y="4413250"/>
            <a:ext cx="7559675" cy="203993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8" name="Скругленный прямоугольник 7"/>
          <p:cNvSpPr>
            <a:spLocks noChangeArrowheads="1"/>
          </p:cNvSpPr>
          <p:nvPr/>
        </p:nvSpPr>
        <p:spPr bwMode="auto">
          <a:xfrm>
            <a:off x="4503738" y="4699000"/>
            <a:ext cx="1747837" cy="40481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Группировка по дате в Конструкторе</a:t>
            </a:r>
          </a:p>
        </p:txBody>
      </p:sp>
      <p:pic>
        <p:nvPicPr>
          <p:cNvPr id="139268" name="Picture 2"/>
          <p:cNvPicPr>
            <a:picLocks noChangeAspect="1" noChangeArrowheads="1"/>
          </p:cNvPicPr>
          <p:nvPr/>
        </p:nvPicPr>
        <p:blipFill>
          <a:blip r:embed="rId2"/>
          <a:srcRect b="945"/>
          <a:stretch>
            <a:fillRect/>
          </a:stretch>
        </p:blipFill>
        <p:spPr bwMode="auto">
          <a:xfrm>
            <a:off x="407988" y="1182703"/>
            <a:ext cx="8505825" cy="4460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200400" y="2025666"/>
            <a:ext cx="2019300" cy="944562"/>
          </a:xfrm>
          <a:prstGeom prst="wedgeRoundRectCallout">
            <a:avLst>
              <a:gd name="adj1" fmla="val -96108"/>
              <a:gd name="adj2" fmla="val -2502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заголовок группы</a:t>
            </a:r>
          </a:p>
        </p:txBody>
      </p:sp>
      <p:sp>
        <p:nvSpPr>
          <p:cNvPr id="139270" name="Скругленный прямоугольник 5"/>
          <p:cNvSpPr>
            <a:spLocks noChangeArrowheads="1"/>
          </p:cNvSpPr>
          <p:nvPr/>
        </p:nvSpPr>
        <p:spPr bwMode="auto">
          <a:xfrm>
            <a:off x="549275" y="2017728"/>
            <a:ext cx="1747838" cy="403225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Группировка по Номеру</a:t>
            </a:r>
          </a:p>
        </p:txBody>
      </p:sp>
      <p:pic>
        <p:nvPicPr>
          <p:cNvPr id="14029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675" y="1173184"/>
            <a:ext cx="8440738" cy="53276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306763" y="1839934"/>
            <a:ext cx="2019300" cy="944562"/>
          </a:xfrm>
          <a:prstGeom prst="wedgeRoundRectCallout">
            <a:avLst>
              <a:gd name="adj1" fmla="val -95055"/>
              <a:gd name="adj2" fmla="val 4252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/>
              <a:t>заголовок группы</a:t>
            </a:r>
          </a:p>
        </p:txBody>
      </p:sp>
      <p:sp>
        <p:nvSpPr>
          <p:cNvPr id="140294" name="Скругленный прямоугольник 5"/>
          <p:cNvSpPr>
            <a:spLocks noChangeArrowheads="1"/>
          </p:cNvSpPr>
          <p:nvPr/>
        </p:nvSpPr>
        <p:spPr bwMode="auto">
          <a:xfrm>
            <a:off x="655638" y="2567009"/>
            <a:ext cx="1747837" cy="403225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40295" name="Скругленный прямоугольник 6"/>
          <p:cNvSpPr>
            <a:spLocks noChangeArrowheads="1"/>
          </p:cNvSpPr>
          <p:nvPr/>
        </p:nvSpPr>
        <p:spPr bwMode="auto">
          <a:xfrm>
            <a:off x="655638" y="3576659"/>
            <a:ext cx="2119312" cy="403225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306763" y="3009921"/>
            <a:ext cx="2019300" cy="944563"/>
          </a:xfrm>
          <a:prstGeom prst="wedgeRoundRectCallout">
            <a:avLst>
              <a:gd name="adj1" fmla="val -81365"/>
              <a:gd name="adj2" fmla="val 1663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 smtClean="0"/>
              <a:t>Примечание</a:t>
            </a:r>
          </a:p>
          <a:p>
            <a:pPr algn="ctr">
              <a:defRPr/>
            </a:pPr>
            <a:r>
              <a:rPr lang="ru-RU" sz="2400" b="1" dirty="0" smtClean="0"/>
              <a:t>группы</a:t>
            </a:r>
            <a:endParaRPr lang="ru-RU" sz="2400" b="1" dirty="0"/>
          </a:p>
        </p:txBody>
      </p:sp>
      <p:sp>
        <p:nvSpPr>
          <p:cNvPr id="140297" name="Скругленный прямоугольник 8"/>
          <p:cNvSpPr>
            <a:spLocks noChangeArrowheads="1"/>
          </p:cNvSpPr>
          <p:nvPr/>
        </p:nvSpPr>
        <p:spPr bwMode="auto">
          <a:xfrm>
            <a:off x="4876800" y="5713434"/>
            <a:ext cx="1747838" cy="2238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Расстановка надписей и полей</a:t>
            </a:r>
          </a:p>
        </p:txBody>
      </p:sp>
      <p:pic>
        <p:nvPicPr>
          <p:cNvPr id="174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513" y="1193818"/>
            <a:ext cx="8420100" cy="4772025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359525" y="3262331"/>
            <a:ext cx="2019300" cy="1098550"/>
          </a:xfrm>
          <a:prstGeom prst="wedgeRoundRectCallout">
            <a:avLst>
              <a:gd name="adj1" fmla="val -16600"/>
              <a:gd name="adj2" fmla="val -127454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2400" dirty="0"/>
              <a:t>связь поля с данными в запросе</a:t>
            </a:r>
          </a:p>
        </p:txBody>
      </p:sp>
      <p:sp>
        <p:nvSpPr>
          <p:cNvPr id="141318" name="Скругленный прямоугольник 5"/>
          <p:cNvSpPr>
            <a:spLocks noChangeArrowheads="1"/>
          </p:cNvSpPr>
          <p:nvPr/>
        </p:nvSpPr>
        <p:spPr bwMode="auto">
          <a:xfrm>
            <a:off x="6354763" y="2328881"/>
            <a:ext cx="1747837" cy="2238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052763" y="1836756"/>
            <a:ext cx="1625600" cy="460375"/>
          </a:xfrm>
          <a:prstGeom prst="wedgeRoundRectCallout">
            <a:avLst>
              <a:gd name="adj1" fmla="val -45367"/>
              <a:gd name="adj2" fmla="val 98882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2400" dirty="0"/>
              <a:t>надпись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062288" y="2741631"/>
            <a:ext cx="1285875" cy="460375"/>
          </a:xfrm>
          <a:prstGeom prst="wedgeRoundRectCallout">
            <a:avLst>
              <a:gd name="adj1" fmla="val -102415"/>
              <a:gd name="adj2" fmla="val -1428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2400" dirty="0"/>
              <a:t>поле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052763" y="3294081"/>
            <a:ext cx="1285875" cy="460375"/>
          </a:xfrm>
          <a:prstGeom prst="wedgeRoundRectCallout">
            <a:avLst>
              <a:gd name="adj1" fmla="val -102415"/>
              <a:gd name="adj2" fmla="val -1428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2400" dirty="0"/>
              <a:t>поле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4040188" y="4686318"/>
            <a:ext cx="1287462" cy="460375"/>
          </a:xfrm>
          <a:prstGeom prst="wedgeRoundRectCallout">
            <a:avLst>
              <a:gd name="adj1" fmla="val -102415"/>
              <a:gd name="adj2" fmla="val -1428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2400" dirty="0"/>
              <a:t>линия</a:t>
            </a: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3392488" y="5303856"/>
            <a:ext cx="2114550" cy="768350"/>
          </a:xfrm>
          <a:prstGeom prst="wedgeRoundRectCallout">
            <a:avLst>
              <a:gd name="adj1" fmla="val -66976"/>
              <a:gd name="adj2" fmla="val -64234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2400" dirty="0"/>
              <a:t>поле</a:t>
            </a:r>
            <a:r>
              <a:rPr lang="en-US" sz="2400" dirty="0"/>
              <a:t>: </a:t>
            </a:r>
            <a:r>
              <a:rPr lang="ru-RU" sz="2400" dirty="0"/>
              <a:t>сумма заказа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3052763" y="3825893"/>
            <a:ext cx="1285875" cy="460375"/>
          </a:xfrm>
          <a:prstGeom prst="wedgeRoundRectCallout">
            <a:avLst>
              <a:gd name="adj1" fmla="val -102415"/>
              <a:gd name="adj2" fmla="val -1428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2400" dirty="0"/>
              <a:t>поле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1357298"/>
            <a:ext cx="8375650" cy="279400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3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отчёт?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000108"/>
            <a:ext cx="836295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61950" indent="-361950">
              <a:defRPr/>
            </a:pPr>
            <a:r>
              <a:rPr lang="ru-RU" sz="2800" b="1" dirty="0">
                <a:latin typeface="Arial" pitchFamily="34" charset="0"/>
              </a:rPr>
              <a:t>Отчет </a:t>
            </a:r>
            <a:r>
              <a:rPr lang="ru-RU" sz="2800" dirty="0">
                <a:latin typeface="Arial" pitchFamily="34" charset="0"/>
              </a:rPr>
              <a:t>– это документ, предназначенный для вывода данных на печать. </a:t>
            </a:r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14554"/>
            <a:ext cx="6973890" cy="4308486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138" y="1212866"/>
            <a:ext cx="8362950" cy="41910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2902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9001156" cy="630261"/>
          </a:xfrm>
        </p:spPr>
        <p:txBody>
          <a:bodyPr>
            <a:noAutofit/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отчёта</a:t>
            </a:r>
          </a:p>
        </p:txBody>
      </p:sp>
      <p:sp>
        <p:nvSpPr>
          <p:cNvPr id="129029" name="Rectangle 4"/>
          <p:cNvSpPr>
            <a:spLocks noChangeArrowheads="1"/>
          </p:cNvSpPr>
          <p:nvPr/>
        </p:nvSpPr>
        <p:spPr bwMode="auto">
          <a:xfrm>
            <a:off x="214282" y="5572140"/>
            <a:ext cx="8743950" cy="9747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3200" b="1" dirty="0">
                <a:solidFill>
                  <a:schemeClr val="accent2"/>
                </a:solidFill>
              </a:rPr>
              <a:t>Источник данных </a:t>
            </a:r>
            <a:r>
              <a:rPr lang="ru-RU" sz="3200" dirty="0"/>
              <a:t>– таблица или запрос, несколько связанных таблиц</a:t>
            </a:r>
            <a:r>
              <a:rPr lang="en-US" sz="3200" dirty="0"/>
              <a:t>/</a:t>
            </a:r>
            <a:r>
              <a:rPr lang="ru-RU" sz="3200" dirty="0"/>
              <a:t>запросов (мастер).</a:t>
            </a:r>
            <a:endParaRPr lang="ru-RU" sz="3200" dirty="0">
              <a:solidFill>
                <a:srgbClr val="4040C0"/>
              </a:solidFill>
            </a:endParaRPr>
          </a:p>
        </p:txBody>
      </p:sp>
      <p:sp>
        <p:nvSpPr>
          <p:cNvPr id="129030" name="Полилиния 5"/>
          <p:cNvSpPr>
            <a:spLocks/>
          </p:cNvSpPr>
          <p:nvPr/>
        </p:nvSpPr>
        <p:spPr bwMode="auto">
          <a:xfrm rot="10800000">
            <a:off x="1371600" y="4387866"/>
            <a:ext cx="485775" cy="1255712"/>
          </a:xfrm>
          <a:custGeom>
            <a:avLst/>
            <a:gdLst>
              <a:gd name="T0" fmla="*/ 29125 w 927740"/>
              <a:gd name="T1" fmla="*/ 0 h 143653"/>
              <a:gd name="T2" fmla="*/ 133148 w 927740"/>
              <a:gd name="T3" fmla="*/ 95972464 h 143653"/>
              <a:gd name="T4" fmla="*/ 0 60000 65536"/>
              <a:gd name="T5" fmla="*/ 0 60000 65536"/>
              <a:gd name="T6" fmla="*/ 0 w 927740"/>
              <a:gd name="T7" fmla="*/ 0 h 143653"/>
              <a:gd name="T8" fmla="*/ 927740 w 927740"/>
              <a:gd name="T9" fmla="*/ 143653 h 1436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27740" h="143653">
                <a:moveTo>
                  <a:pt x="202933" y="0"/>
                </a:moveTo>
                <a:cubicBezTo>
                  <a:pt x="83759" y="44016"/>
                  <a:pt x="0" y="77521"/>
                  <a:pt x="927740" y="143653"/>
                </a:cubicBez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oval" w="sm" len="sm"/>
            <a:tailEnd type="triangle" w="med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334963" y="1209691"/>
            <a:ext cx="8362950" cy="1349375"/>
            <a:chOff x="335219" y="948365"/>
            <a:chExt cx="8362213" cy="1348268"/>
          </a:xfrm>
        </p:grpSpPr>
        <p:sp>
          <p:nvSpPr>
            <p:cNvPr id="129040" name="Прямоугольник 11"/>
            <p:cNvSpPr>
              <a:spLocks noChangeArrowheads="1"/>
            </p:cNvSpPr>
            <p:nvPr/>
          </p:nvSpPr>
          <p:spPr bwMode="auto">
            <a:xfrm>
              <a:off x="335219" y="948365"/>
              <a:ext cx="8362213" cy="1348268"/>
            </a:xfrm>
            <a:prstGeom prst="rect">
              <a:avLst/>
            </a:prstGeom>
            <a:solidFill>
              <a:schemeClr val="tx1">
                <a:alpha val="50195"/>
              </a:schemeClr>
            </a:solidFill>
            <a:ln w="25400" algn="ctr">
              <a:noFill/>
              <a:round/>
              <a:headEnd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129041" name="Picture 2"/>
            <p:cNvPicPr>
              <a:picLocks noChangeAspect="1" noChangeArrowheads="1"/>
            </p:cNvPicPr>
            <p:nvPr/>
          </p:nvPicPr>
          <p:blipFill>
            <a:blip r:embed="rId3"/>
            <a:srcRect l="66743" t="6984" b="67278"/>
            <a:stretch>
              <a:fillRect/>
            </a:stretch>
          </p:blipFill>
          <p:spPr bwMode="auto">
            <a:xfrm>
              <a:off x="5847907" y="1180214"/>
              <a:ext cx="2775095" cy="10738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</p:pic>
      </p:grp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48025" y="2643203"/>
            <a:ext cx="520700" cy="6477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29033" name="Rectangle 4"/>
          <p:cNvSpPr>
            <a:spLocks noChangeArrowheads="1"/>
          </p:cNvSpPr>
          <p:nvPr/>
        </p:nvSpPr>
        <p:spPr bwMode="auto">
          <a:xfrm>
            <a:off x="4006850" y="2701941"/>
            <a:ext cx="2608263" cy="5445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/>
              <a:t>простой отчет</a:t>
            </a:r>
            <a:endParaRPr lang="ru-RU" sz="2800">
              <a:solidFill>
                <a:srgbClr val="4040C0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3238" y="3970353"/>
            <a:ext cx="914400" cy="8128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29035" name="Rectangle 4"/>
          <p:cNvSpPr>
            <a:spLocks noChangeArrowheads="1"/>
          </p:cNvSpPr>
          <p:nvPr/>
        </p:nvSpPr>
        <p:spPr bwMode="auto">
          <a:xfrm>
            <a:off x="4006850" y="4137041"/>
            <a:ext cx="2608263" cy="5445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/>
              <a:t>конструктор</a:t>
            </a:r>
            <a:endParaRPr lang="ru-RU" sz="2800">
              <a:solidFill>
                <a:srgbClr val="4040C0"/>
              </a:solidFill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0250" y="3435366"/>
            <a:ext cx="474663" cy="434975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6913" y="4938728"/>
            <a:ext cx="515937" cy="473075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29038" name="Rectangle 4"/>
          <p:cNvSpPr>
            <a:spLocks noChangeArrowheads="1"/>
          </p:cNvSpPr>
          <p:nvPr/>
        </p:nvSpPr>
        <p:spPr bwMode="auto">
          <a:xfrm>
            <a:off x="4006850" y="3389328"/>
            <a:ext cx="2608263" cy="5445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/>
              <a:t>пустой отчет</a:t>
            </a:r>
            <a:endParaRPr lang="ru-RU" sz="2800">
              <a:solidFill>
                <a:srgbClr val="4040C0"/>
              </a:solidFill>
            </a:endParaRPr>
          </a:p>
        </p:txBody>
      </p:sp>
      <p:sp>
        <p:nvSpPr>
          <p:cNvPr id="129039" name="Rectangle 4"/>
          <p:cNvSpPr>
            <a:spLocks noChangeArrowheads="1"/>
          </p:cNvSpPr>
          <p:nvPr/>
        </p:nvSpPr>
        <p:spPr bwMode="auto">
          <a:xfrm>
            <a:off x="4006850" y="4879991"/>
            <a:ext cx="2925763" cy="5445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/>
              <a:t>мастер отчетов</a:t>
            </a:r>
            <a:endParaRPr lang="ru-RU" sz="2800">
              <a:solidFill>
                <a:srgbClr val="404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00108"/>
          </a:xfrm>
        </p:spPr>
        <p:txBody>
          <a:bodyPr>
            <a:noAutofit/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Простой отчёт</a:t>
            </a:r>
          </a:p>
        </p:txBody>
      </p:sp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694" y="1000108"/>
            <a:ext cx="8353346" cy="5643602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4518025"/>
            <a:ext cx="7493000" cy="17970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3107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Режимы работы с отчётом</a:t>
            </a: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417297"/>
              </a:clrFrom>
              <a:clrTo>
                <a:srgbClr val="41729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" y="952500"/>
            <a:ext cx="292100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1078" name="Прямоугольник 4"/>
          <p:cNvSpPr>
            <a:spLocks noChangeArrowheads="1"/>
          </p:cNvSpPr>
          <p:nvPr/>
        </p:nvSpPr>
        <p:spPr bwMode="auto">
          <a:xfrm>
            <a:off x="3630613" y="977900"/>
            <a:ext cx="5284787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ru-RU" sz="2600" b="1" dirty="0">
                <a:solidFill>
                  <a:schemeClr val="accent2"/>
                </a:solidFill>
              </a:rPr>
              <a:t>Представление отчета</a:t>
            </a:r>
            <a:r>
              <a:rPr lang="ru-RU" sz="2600" dirty="0">
                <a:solidFill>
                  <a:schemeClr val="accent2"/>
                </a:solidFill>
              </a:rPr>
              <a:t> 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/>
              <a:t>    (без разбивки на страницы)</a:t>
            </a:r>
          </a:p>
          <a:p>
            <a:r>
              <a:rPr lang="ru-RU" sz="2600" b="1" dirty="0">
                <a:solidFill>
                  <a:schemeClr val="accent2"/>
                </a:solidFill>
              </a:rPr>
              <a:t>Предварительный просмотр 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/>
              <a:t>    (как на печати, по страницам)</a:t>
            </a:r>
          </a:p>
          <a:p>
            <a:r>
              <a:rPr lang="ru-RU" sz="2600" b="1" dirty="0">
                <a:solidFill>
                  <a:schemeClr val="accent2"/>
                </a:solidFill>
              </a:rPr>
              <a:t>Режим макета</a:t>
            </a:r>
            <a:r>
              <a:rPr lang="ru-RU" sz="2600" dirty="0">
                <a:solidFill>
                  <a:schemeClr val="accent2"/>
                </a:solidFill>
              </a:rPr>
              <a:t> </a:t>
            </a:r>
            <a:r>
              <a:rPr lang="ru-RU" sz="2600" dirty="0"/>
              <a:t>(можно менять </a:t>
            </a:r>
            <a:br>
              <a:rPr lang="ru-RU" sz="2600" dirty="0"/>
            </a:br>
            <a:r>
              <a:rPr lang="ru-RU" sz="2600" dirty="0"/>
              <a:t>    оформление)</a:t>
            </a:r>
          </a:p>
          <a:p>
            <a:r>
              <a:rPr lang="ru-RU" sz="2600" b="1" dirty="0">
                <a:solidFill>
                  <a:schemeClr val="accent2"/>
                </a:solidFill>
              </a:rPr>
              <a:t>Конструктор</a:t>
            </a:r>
            <a:r>
              <a:rPr lang="ru-RU" sz="2600" dirty="0"/>
              <a:t> (добавление новых </a:t>
            </a:r>
            <a:br>
              <a:rPr lang="ru-RU" sz="2600" dirty="0"/>
            </a:br>
            <a:r>
              <a:rPr lang="ru-RU" sz="2600" dirty="0"/>
              <a:t>    элементов)</a:t>
            </a:r>
          </a:p>
        </p:txBody>
      </p:sp>
      <p:sp>
        <p:nvSpPr>
          <p:cNvPr id="131079" name="Скругленный прямоугольник 6"/>
          <p:cNvSpPr>
            <a:spLocks noChangeArrowheads="1"/>
          </p:cNvSpPr>
          <p:nvPr/>
        </p:nvSpPr>
        <p:spPr bwMode="auto">
          <a:xfrm>
            <a:off x="6364288" y="5835650"/>
            <a:ext cx="1739900" cy="554038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C0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290"/>
            <a:ext cx="9144000" cy="773113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Предварительный просмотр</a:t>
            </a:r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" y="3211524"/>
            <a:ext cx="520700" cy="6604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950" y="4214824"/>
            <a:ext cx="546100" cy="6604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24350" y="4221174"/>
            <a:ext cx="876300" cy="8509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32103" name="Picture 2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417297"/>
              </a:clrFrom>
              <a:clrTo>
                <a:srgbClr val="41729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2750" y="1363674"/>
            <a:ext cx="8399463" cy="15430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8" name="Picture 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57650" y="3262324"/>
            <a:ext cx="1300163" cy="4953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32105" name="Прямоугольник 8"/>
          <p:cNvSpPr>
            <a:spLocks noChangeArrowheads="1"/>
          </p:cNvSpPr>
          <p:nvPr/>
        </p:nvSpPr>
        <p:spPr bwMode="auto">
          <a:xfrm>
            <a:off x="5565775" y="3306774"/>
            <a:ext cx="30051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000000"/>
                </a:solidFill>
              </a:rPr>
              <a:t>готовые варианты</a:t>
            </a:r>
            <a:endParaRPr lang="ru-RU"/>
          </a:p>
        </p:txBody>
      </p:sp>
      <p:sp>
        <p:nvSpPr>
          <p:cNvPr id="132106" name="Прямоугольник 9"/>
          <p:cNvSpPr>
            <a:spLocks noChangeArrowheads="1"/>
          </p:cNvSpPr>
          <p:nvPr/>
        </p:nvSpPr>
        <p:spPr bwMode="auto">
          <a:xfrm>
            <a:off x="1285875" y="4284674"/>
            <a:ext cx="24685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000000"/>
                </a:solidFill>
              </a:rPr>
              <a:t>размер бумаги</a:t>
            </a:r>
            <a:endParaRPr lang="ru-RU"/>
          </a:p>
        </p:txBody>
      </p:sp>
      <p:sp>
        <p:nvSpPr>
          <p:cNvPr id="132107" name="Прямоугольник 10"/>
          <p:cNvSpPr>
            <a:spLocks noChangeArrowheads="1"/>
          </p:cNvSpPr>
          <p:nvPr/>
        </p:nvSpPr>
        <p:spPr bwMode="auto">
          <a:xfrm>
            <a:off x="5565775" y="4398974"/>
            <a:ext cx="29368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000000"/>
                </a:solidFill>
              </a:rPr>
              <a:t>ручная настройка</a:t>
            </a:r>
            <a:endParaRPr lang="ru-RU"/>
          </a:p>
        </p:txBody>
      </p:sp>
      <p:sp>
        <p:nvSpPr>
          <p:cNvPr id="132108" name="Прямоугольник 11"/>
          <p:cNvSpPr>
            <a:spLocks noChangeArrowheads="1"/>
          </p:cNvSpPr>
          <p:nvPr/>
        </p:nvSpPr>
        <p:spPr bwMode="auto">
          <a:xfrm>
            <a:off x="1285875" y="3332174"/>
            <a:ext cx="16811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000000"/>
                </a:solidFill>
              </a:rPr>
              <a:t>на печать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138" y="944563"/>
            <a:ext cx="8632825" cy="34575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3312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Конструктор отчётов</a:t>
            </a: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 rot="-5400000">
            <a:off x="5085557" y="3639344"/>
            <a:ext cx="246062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 algn="ctr">
            <a:noFill/>
            <a:miter lim="800000"/>
            <a:headEnd/>
            <a:tailEnd type="none" w="med" len="lg"/>
          </a:ln>
        </p:spPr>
        <p:txBody>
          <a:bodyPr vert="eaVert" wrap="none" anchor="ctr"/>
          <a:lstStyle/>
          <a:p>
            <a:pPr algn="ctr"/>
            <a:endParaRPr lang="ru-RU"/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 rot="-5400000">
            <a:off x="5511007" y="3153569"/>
            <a:ext cx="246062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 algn="ctr">
            <a:noFill/>
            <a:miter lim="800000"/>
            <a:headEnd/>
            <a:tailEnd type="none" w="med" len="lg"/>
          </a:ln>
        </p:spPr>
        <p:txBody>
          <a:bodyPr vert="eaVert" wrap="none" anchor="ctr"/>
          <a:lstStyle/>
          <a:p>
            <a:pPr algn="ctr"/>
            <a:endParaRPr lang="ru-RU"/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 rot="-5400000">
            <a:off x="5977732" y="2661444"/>
            <a:ext cx="246062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>
            <a:noFill/>
            <a:miter lim="800000"/>
            <a:headEnd/>
            <a:tailEnd type="none" w="med" len="lg"/>
          </a:ln>
        </p:spPr>
        <p:txBody>
          <a:bodyPr vert="eaVert" wrap="none" anchor="ctr"/>
          <a:lstStyle/>
          <a:p>
            <a:pPr algn="ctr"/>
            <a:endParaRPr lang="ru-RU"/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 rot="10800000">
            <a:off x="8239125" y="1809750"/>
            <a:ext cx="246063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 algn="ctr">
            <a:noFill/>
            <a:miter lim="800000"/>
            <a:headEnd/>
            <a:tailEnd type="none" w="med" len="lg"/>
          </a:ln>
        </p:spPr>
        <p:txBody>
          <a:bodyPr rot="10800000" wrap="none" anchor="ctr"/>
          <a:lstStyle/>
          <a:p>
            <a:pPr algn="ctr"/>
            <a:endParaRPr lang="ru-RU"/>
          </a:p>
        </p:txBody>
      </p:sp>
      <p:sp>
        <p:nvSpPr>
          <p:cNvPr id="19" name="AutoShape 10"/>
          <p:cNvSpPr>
            <a:spLocks noChangeArrowheads="1"/>
          </p:cNvSpPr>
          <p:nvPr/>
        </p:nvSpPr>
        <p:spPr bwMode="auto">
          <a:xfrm rot="-5400000">
            <a:off x="6490493" y="2155032"/>
            <a:ext cx="246063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>
            <a:noFill/>
            <a:miter lim="800000"/>
            <a:headEnd/>
            <a:tailEnd type="none" w="med" len="lg"/>
          </a:ln>
        </p:spPr>
        <p:txBody>
          <a:bodyPr vert="eaVert" wrap="none" anchor="ctr"/>
          <a:lstStyle/>
          <a:p>
            <a:pPr algn="ctr"/>
            <a:endParaRPr lang="ru-RU"/>
          </a:p>
        </p:txBody>
      </p:sp>
      <p:sp>
        <p:nvSpPr>
          <p:cNvPr id="133130" name="Rectangle 11"/>
          <p:cNvSpPr>
            <a:spLocks noChangeArrowheads="1"/>
          </p:cNvSpPr>
          <p:nvPr/>
        </p:nvSpPr>
        <p:spPr bwMode="auto">
          <a:xfrm>
            <a:off x="652463" y="4629174"/>
            <a:ext cx="8277255" cy="21574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>
              <a:tabLst>
                <a:tab pos="3228975" algn="l"/>
              </a:tabLst>
            </a:pPr>
            <a:r>
              <a:rPr lang="ru-RU" sz="2800" b="1" dirty="0">
                <a:solidFill>
                  <a:schemeClr val="accent2"/>
                </a:solidFill>
              </a:rPr>
              <a:t>Заголовок отчета </a:t>
            </a:r>
            <a:r>
              <a:rPr lang="ru-RU" sz="2800" dirty="0">
                <a:solidFill>
                  <a:srgbClr val="4040C0"/>
                </a:solidFill>
              </a:rPr>
              <a:t>	</a:t>
            </a:r>
            <a:r>
              <a:rPr lang="ru-RU" sz="2800" dirty="0"/>
              <a:t>– один раз в начале отчета.</a:t>
            </a:r>
          </a:p>
          <a:p>
            <a:pPr marL="180975" indent="-180975">
              <a:tabLst>
                <a:tab pos="3228975" algn="l"/>
              </a:tabLst>
            </a:pPr>
            <a:r>
              <a:rPr lang="ru-RU" sz="2800" b="1" dirty="0">
                <a:solidFill>
                  <a:schemeClr val="accent2"/>
                </a:solidFill>
              </a:rPr>
              <a:t>Верхний колонтитул </a:t>
            </a:r>
            <a:r>
              <a:rPr lang="ru-RU" sz="2800" dirty="0">
                <a:solidFill>
                  <a:srgbClr val="4040C0"/>
                </a:solidFill>
              </a:rPr>
              <a:t>	</a:t>
            </a:r>
            <a:r>
              <a:rPr lang="ru-RU" sz="2800" dirty="0"/>
              <a:t>– в начале каждой страницы.</a:t>
            </a:r>
          </a:p>
          <a:p>
            <a:pPr marL="180975" indent="-180975">
              <a:tabLst>
                <a:tab pos="3228975" algn="l"/>
              </a:tabLst>
            </a:pPr>
            <a:r>
              <a:rPr lang="ru-RU" sz="2800" b="1" dirty="0">
                <a:solidFill>
                  <a:schemeClr val="accent2"/>
                </a:solidFill>
              </a:rPr>
              <a:t>Область данных </a:t>
            </a:r>
            <a:r>
              <a:rPr lang="ru-RU" sz="2800" dirty="0">
                <a:solidFill>
                  <a:srgbClr val="4040C0"/>
                </a:solidFill>
              </a:rPr>
              <a:t>	</a:t>
            </a:r>
            <a:r>
              <a:rPr lang="ru-RU" sz="2800" dirty="0"/>
              <a:t>– информация из БД.</a:t>
            </a:r>
          </a:p>
          <a:p>
            <a:pPr marL="180975" indent="-180975">
              <a:tabLst>
                <a:tab pos="3228975" algn="l"/>
              </a:tabLst>
            </a:pPr>
            <a:r>
              <a:rPr lang="ru-RU" sz="2800" b="1" dirty="0">
                <a:solidFill>
                  <a:schemeClr val="accent2"/>
                </a:solidFill>
              </a:rPr>
              <a:t>Нижний колонтитул </a:t>
            </a:r>
            <a:r>
              <a:rPr lang="ru-RU" sz="2800" dirty="0">
                <a:solidFill>
                  <a:srgbClr val="4040C0"/>
                </a:solidFill>
              </a:rPr>
              <a:t>	</a:t>
            </a:r>
            <a:r>
              <a:rPr lang="ru-RU" sz="2800" dirty="0"/>
              <a:t>– в конце каждой страницы.</a:t>
            </a:r>
          </a:p>
          <a:p>
            <a:pPr marL="180975" indent="-180975">
              <a:tabLst>
                <a:tab pos="3228975" algn="l"/>
              </a:tabLst>
            </a:pPr>
            <a:r>
              <a:rPr lang="ru-RU" sz="2800" b="1" dirty="0">
                <a:solidFill>
                  <a:schemeClr val="accent2"/>
                </a:solidFill>
              </a:rPr>
              <a:t>Примечание отчета</a:t>
            </a:r>
            <a:r>
              <a:rPr lang="ru-RU" sz="2800" dirty="0">
                <a:solidFill>
                  <a:schemeClr val="accent2"/>
                </a:solidFill>
              </a:rPr>
              <a:t> </a:t>
            </a:r>
            <a:r>
              <a:rPr lang="ru-RU" sz="2800" dirty="0">
                <a:solidFill>
                  <a:srgbClr val="4040C0"/>
                </a:solidFill>
              </a:rPr>
              <a:t>	</a:t>
            </a:r>
            <a:r>
              <a:rPr lang="ru-RU" sz="2800" dirty="0"/>
              <a:t>– один раз в конце отчета.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>
            <a:off x="773113" y="3944938"/>
            <a:ext cx="6165850" cy="531812"/>
          </a:xfrm>
          <a:prstGeom prst="wedgeRoundRectCallout">
            <a:avLst>
              <a:gd name="adj1" fmla="val 28098"/>
              <a:gd name="adj2" fmla="val -101567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="Страница " &amp; [</a:t>
            </a:r>
            <a:r>
              <a:rPr lang="ru-RU" sz="2400" dirty="0" err="1"/>
              <a:t>Page</a:t>
            </a:r>
            <a:r>
              <a:rPr lang="ru-RU" sz="2400" dirty="0"/>
              <a:t>] &amp; " из " &amp; [</a:t>
            </a:r>
            <a:r>
              <a:rPr lang="ru-RU" sz="2400" dirty="0" err="1"/>
              <a:t>Pages</a:t>
            </a:r>
            <a:r>
              <a:rPr lang="ru-RU" sz="2400" dirty="0"/>
              <a:t>]</a:t>
            </a:r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>
            <a:off x="6107113" y="874713"/>
            <a:ext cx="1397000" cy="901700"/>
          </a:xfrm>
          <a:prstGeom prst="wedgeRoundRectCallout">
            <a:avLst>
              <a:gd name="adj1" fmla="val 67206"/>
              <a:gd name="adj2" fmla="val 56024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=</a:t>
            </a:r>
            <a:r>
              <a:rPr lang="en-US" sz="2400" dirty="0"/>
              <a:t>Date()</a:t>
            </a:r>
          </a:p>
          <a:p>
            <a:pPr algn="ctr">
              <a:defRPr/>
            </a:pPr>
            <a:r>
              <a:rPr lang="ru-RU" sz="2400" dirty="0"/>
              <a:t>=</a:t>
            </a:r>
            <a:r>
              <a:rPr lang="en-US" sz="2400" dirty="0"/>
              <a:t>Time()</a:t>
            </a:r>
            <a:endParaRPr lang="ru-RU" sz="2400" dirty="0"/>
          </a:p>
          <a:p>
            <a:pPr algn="ctr"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Редактирование отчётов</a:t>
            </a:r>
          </a:p>
        </p:txBody>
      </p:sp>
      <p:sp>
        <p:nvSpPr>
          <p:cNvPr id="134148" name="Rectangle 8"/>
          <p:cNvSpPr>
            <a:spLocks noChangeArrowheads="1"/>
          </p:cNvSpPr>
          <p:nvPr/>
        </p:nvSpPr>
        <p:spPr bwMode="auto">
          <a:xfrm>
            <a:off x="1449388" y="2292369"/>
            <a:ext cx="3878262" cy="8921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600"/>
              <a:t>– свойства выбранного </a:t>
            </a:r>
            <a:r>
              <a:rPr lang="en-US" sz="2600"/>
              <a:t/>
            </a:r>
            <a:br>
              <a:rPr lang="en-US" sz="2600"/>
            </a:br>
            <a:r>
              <a:rPr lang="en-US" sz="2600"/>
              <a:t>   </a:t>
            </a:r>
            <a:r>
              <a:rPr lang="ru-RU" sz="2600"/>
              <a:t>элемента</a:t>
            </a:r>
          </a:p>
        </p:txBody>
      </p:sp>
      <p:sp>
        <p:nvSpPr>
          <p:cNvPr id="134149" name="Rectangle 10"/>
          <p:cNvSpPr>
            <a:spLocks noChangeArrowheads="1"/>
          </p:cNvSpPr>
          <p:nvPr/>
        </p:nvSpPr>
        <p:spPr bwMode="auto">
          <a:xfrm>
            <a:off x="569913" y="1638319"/>
            <a:ext cx="4314825" cy="4889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600"/>
              <a:t>ЛКМ  – выделить  элемент</a:t>
            </a: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100" y="2212994"/>
            <a:ext cx="711200" cy="8255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3415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9850" y="1565294"/>
            <a:ext cx="3543300" cy="193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69913" y="3568719"/>
            <a:ext cx="4178300" cy="4921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600"/>
              <a:t>Добавление элементов:</a:t>
            </a: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9650" y="4251344"/>
            <a:ext cx="7485063" cy="18923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34154" name="Rectangle 9"/>
          <p:cNvSpPr>
            <a:spLocks noChangeArrowheads="1"/>
          </p:cNvSpPr>
          <p:nvPr/>
        </p:nvSpPr>
        <p:spPr bwMode="auto">
          <a:xfrm>
            <a:off x="344488" y="1066819"/>
            <a:ext cx="5416163" cy="52322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Так же, как в конструкторе форм: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Отчёт с группировкой</a:t>
            </a:r>
          </a:p>
        </p:txBody>
      </p:sp>
      <p:pic>
        <p:nvPicPr>
          <p:cNvPr id="13210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966809"/>
            <a:ext cx="2665412" cy="5534025"/>
          </a:xfrm>
          <a:prstGeom prst="rect">
            <a:avLst/>
          </a:prstGeom>
          <a:noFill/>
          <a:ln w="12700" cap="flat" cmpd="sng">
            <a:solidFill>
              <a:srgbClr val="D4D0C8"/>
            </a:solidFill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5173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BEFF2"/>
              </a:clrFrom>
              <a:clrTo>
                <a:srgbClr val="EBEF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87688" y="1050947"/>
            <a:ext cx="6081712" cy="148113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0" name="Прямоугольник 9"/>
          <p:cNvSpPr/>
          <p:nvPr/>
        </p:nvSpPr>
        <p:spPr>
          <a:xfrm>
            <a:off x="3260725" y="2489222"/>
            <a:ext cx="248126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Запрос </a:t>
            </a:r>
            <a:r>
              <a:rPr lang="ru-RU" sz="2400" b="1" i="1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Заказы</a:t>
            </a:r>
            <a:endParaRPr lang="ru-RU" sz="2400" dirty="0"/>
          </a:p>
        </p:txBody>
      </p:sp>
      <p:pic>
        <p:nvPicPr>
          <p:cNvPr id="13210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7750" y="2954359"/>
            <a:ext cx="5029200" cy="3490913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Стрелка вправо 11"/>
          <p:cNvSpPr/>
          <p:nvPr/>
        </p:nvSpPr>
        <p:spPr bwMode="auto">
          <a:xfrm rot="10800000">
            <a:off x="2695575" y="3557609"/>
            <a:ext cx="792163" cy="271463"/>
          </a:xfrm>
          <a:prstGeom prst="rightArrow">
            <a:avLst>
              <a:gd name="adj1" fmla="val 50000"/>
              <a:gd name="adj2" fmla="val 90625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2657475" y="4052909"/>
            <a:ext cx="2892425" cy="1169988"/>
            <a:chOff x="2658140" y="3934047"/>
            <a:chExt cx="2892056" cy="1169582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>
              <a:off x="3348615" y="4073699"/>
              <a:ext cx="2201581" cy="1029930"/>
            </a:xfrm>
            <a:prstGeom prst="wedgeRoundRectCallout">
              <a:avLst>
                <a:gd name="adj1" fmla="val -74382"/>
                <a:gd name="adj2" fmla="val -21223"/>
                <a:gd name="adj3" fmla="val 16667"/>
              </a:avLst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2400" dirty="0"/>
                <a:t>группировка по номеру  заказа</a:t>
              </a:r>
            </a:p>
            <a:p>
              <a:pPr algn="ctr">
                <a:defRPr/>
              </a:pPr>
              <a:endParaRPr lang="ru-RU" sz="2400" b="1" dirty="0"/>
            </a:p>
          </p:txBody>
        </p:sp>
        <p:sp>
          <p:nvSpPr>
            <p:cNvPr id="135182" name="Правая фигурная скобка 13"/>
            <p:cNvSpPr>
              <a:spLocks/>
            </p:cNvSpPr>
            <p:nvPr/>
          </p:nvSpPr>
          <p:spPr bwMode="auto">
            <a:xfrm>
              <a:off x="2658140" y="3934047"/>
              <a:ext cx="148856" cy="839971"/>
            </a:xfrm>
            <a:prstGeom prst="rightBrace">
              <a:avLst>
                <a:gd name="adj1" fmla="val 60060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658813" y="3787797"/>
            <a:ext cx="4891087" cy="2286000"/>
            <a:chOff x="659220" y="3668233"/>
            <a:chExt cx="4890976" cy="2285999"/>
          </a:xfrm>
        </p:grpSpPr>
        <p:sp>
          <p:nvSpPr>
            <p:cNvPr id="135179" name="Правая фигурная скобка 14"/>
            <p:cNvSpPr>
              <a:spLocks/>
            </p:cNvSpPr>
            <p:nvPr/>
          </p:nvSpPr>
          <p:spPr bwMode="auto">
            <a:xfrm flipH="1">
              <a:off x="659220" y="3668233"/>
              <a:ext cx="223282" cy="2285999"/>
            </a:xfrm>
            <a:prstGeom prst="rightBrace">
              <a:avLst>
                <a:gd name="adj1" fmla="val 60054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AutoShape 13"/>
            <p:cNvSpPr>
              <a:spLocks noChangeArrowheads="1"/>
            </p:cNvSpPr>
            <p:nvPr/>
          </p:nvSpPr>
          <p:spPr bwMode="auto">
            <a:xfrm>
              <a:off x="3349971" y="5190644"/>
              <a:ext cx="2200225" cy="720725"/>
            </a:xfrm>
            <a:prstGeom prst="wedgeRoundRectCallout">
              <a:avLst>
                <a:gd name="adj1" fmla="val -170517"/>
                <a:gd name="adj2" fmla="val -93489"/>
                <a:gd name="adj3" fmla="val 16667"/>
              </a:avLst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2400" dirty="0"/>
                <a:t>группировка по дате</a:t>
              </a:r>
            </a:p>
            <a:p>
              <a:pPr algn="ctr">
                <a:defRPr/>
              </a:pPr>
              <a:endParaRPr lang="ru-RU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F07F09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168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Отчёты (MS Access)</vt:lpstr>
      <vt:lpstr>Что такое отчёт?</vt:lpstr>
      <vt:lpstr>Создание отчёта</vt:lpstr>
      <vt:lpstr>Простой отчёт</vt:lpstr>
      <vt:lpstr>Режимы работы с отчётом</vt:lpstr>
      <vt:lpstr>Предварительный просмотр</vt:lpstr>
      <vt:lpstr>Конструктор отчётов</vt:lpstr>
      <vt:lpstr>Редактирование отчётов</vt:lpstr>
      <vt:lpstr>Отчёт с группировкой</vt:lpstr>
      <vt:lpstr>Создание отчёта вручную</vt:lpstr>
      <vt:lpstr>Настройка группировки</vt:lpstr>
      <vt:lpstr>Настройка группировки по дате</vt:lpstr>
      <vt:lpstr>Группировка по дате в Конструкторе</vt:lpstr>
      <vt:lpstr>Группировка по Номеру</vt:lpstr>
      <vt:lpstr>Расстановка надписей и полей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 (MS Access)</dc:title>
  <dc:creator>Я</dc:creator>
  <cp:lastModifiedBy>Я</cp:lastModifiedBy>
  <cp:revision>19</cp:revision>
  <dcterms:created xsi:type="dcterms:W3CDTF">2022-11-03T11:57:00Z</dcterms:created>
  <dcterms:modified xsi:type="dcterms:W3CDTF">2022-12-05T14:13:22Z</dcterms:modified>
</cp:coreProperties>
</file>