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52" r:id="rId2"/>
    <p:sldId id="353" r:id="rId3"/>
    <p:sldId id="354" r:id="rId4"/>
    <p:sldId id="355" r:id="rId5"/>
    <p:sldId id="405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40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59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C05E3-AF8F-4296-9FE4-708D177E5A5B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8DA58-5702-4129-8428-3FD9CAE75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8DA58-5702-4129-8428-3FD9CAE75D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  <p:sldLayoutId id="2147483780" r:id="rId132"/>
    <p:sldLayoutId id="2147483781" r:id="rId133"/>
    <p:sldLayoutId id="2147483782" r:id="rId134"/>
    <p:sldLayoutId id="2147483783" r:id="rId135"/>
    <p:sldLayoutId id="2147483784" r:id="rId136"/>
    <p:sldLayoutId id="2147483785" r:id="rId137"/>
    <p:sldLayoutId id="2147483786" r:id="rId138"/>
    <p:sldLayoutId id="2147483787" r:id="rId139"/>
    <p:sldLayoutId id="2147483788" r:id="rId140"/>
    <p:sldLayoutId id="2147483789" r:id="rId141"/>
    <p:sldLayoutId id="2147483790" r:id="rId142"/>
    <p:sldLayoutId id="2147483791" r:id="rId143"/>
    <p:sldLayoutId id="2147483792" r:id="rId144"/>
    <p:sldLayoutId id="2147483793" r:id="rId145"/>
    <p:sldLayoutId id="2147483794" r:id="rId146"/>
    <p:sldLayoutId id="2147483795" r:id="rId147"/>
    <p:sldLayoutId id="2147483796" r:id="rId148"/>
    <p:sldLayoutId id="2147483797" r:id="rId14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31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4282" y="642918"/>
            <a:ext cx="8653462" cy="25336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Формы </a:t>
            </a:r>
            <a:b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(</a:t>
            </a:r>
            <a:r>
              <a:rPr lang="sq-AL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MS Access)</a:t>
            </a:r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p:blipFill>
        <p:spPr bwMode="auto">
          <a:xfrm>
            <a:off x="2000232" y="3214686"/>
            <a:ext cx="5000660" cy="328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 формы и ее элементов</a:t>
            </a:r>
          </a:p>
        </p:txBody>
      </p:sp>
      <p:pic>
        <p:nvPicPr>
          <p:cNvPr id="11059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41388"/>
            <a:ext cx="8440737" cy="18018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10597" name="Прямоугольник 4"/>
          <p:cNvSpPr>
            <a:spLocks noChangeArrowheads="1"/>
          </p:cNvSpPr>
          <p:nvPr/>
        </p:nvSpPr>
        <p:spPr bwMode="auto">
          <a:xfrm>
            <a:off x="396875" y="947738"/>
            <a:ext cx="8428038" cy="1784350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0598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6475" y="1339850"/>
            <a:ext cx="1092200" cy="279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10599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0963" y="1616075"/>
            <a:ext cx="749300" cy="850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10600" name="Прямоугольник 7"/>
          <p:cNvSpPr>
            <a:spLocks noChangeArrowheads="1"/>
          </p:cNvSpPr>
          <p:nvPr/>
        </p:nvSpPr>
        <p:spPr bwMode="auto">
          <a:xfrm>
            <a:off x="307975" y="2752725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/>
              <a:t>или </a:t>
            </a:r>
            <a:r>
              <a:rPr lang="ru-RU" sz="2800" b="1" dirty="0">
                <a:solidFill>
                  <a:schemeClr val="accent2"/>
                </a:solidFill>
              </a:rPr>
              <a:t>ПКМ – Свойства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988" y="3378200"/>
            <a:ext cx="4976812" cy="30559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3702050" y="2906712"/>
            <a:ext cx="1717675" cy="1022353"/>
          </a:xfrm>
          <a:prstGeom prst="wedgeRoundRectCallout">
            <a:avLst>
              <a:gd name="adj1" fmla="val -67237"/>
              <a:gd name="adj2" fmla="val 7839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выбор элемента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486400" y="2863850"/>
            <a:ext cx="3657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b="1" dirty="0">
                <a:solidFill>
                  <a:srgbClr val="D4590E"/>
                </a:solidFill>
              </a:rPr>
              <a:t>Макет</a:t>
            </a:r>
            <a:r>
              <a:rPr lang="ru-RU" sz="2800" dirty="0">
                <a:solidFill>
                  <a:srgbClr val="D4590E"/>
                </a:solidFill>
              </a:rPr>
              <a:t> </a:t>
            </a:r>
            <a:r>
              <a:rPr lang="ru-RU" sz="2800" dirty="0"/>
              <a:t>= оформление</a:t>
            </a:r>
          </a:p>
          <a:p>
            <a:pPr marL="363538" indent="-363538"/>
            <a:r>
              <a:rPr lang="ru-RU" sz="2800" b="1" dirty="0">
                <a:solidFill>
                  <a:srgbClr val="D4590E"/>
                </a:solidFill>
              </a:rPr>
              <a:t>Данные: </a:t>
            </a:r>
            <a:r>
              <a:rPr lang="ru-RU" sz="2800" dirty="0"/>
              <a:t>источник (таблица или запрос), фильтр, сортировка</a:t>
            </a:r>
          </a:p>
          <a:p>
            <a:pPr marL="363538" indent="-363538"/>
            <a:r>
              <a:rPr lang="ru-RU" sz="2800" b="1" dirty="0">
                <a:solidFill>
                  <a:srgbClr val="D4590E"/>
                </a:solidFill>
              </a:rPr>
              <a:t>События: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800" dirty="0"/>
              <a:t>клавиши, мышь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800" dirty="0"/>
              <a:t>открытие, закрытие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800" dirty="0"/>
              <a:t>изменение записи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Некоторые свойства формы (Макет)</a:t>
            </a:r>
          </a:p>
        </p:txBody>
      </p:sp>
      <p:pic>
        <p:nvPicPr>
          <p:cNvPr id="1116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3663" y="1185863"/>
            <a:ext cx="3810000" cy="4216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5" name="AutoShape 19"/>
          <p:cNvSpPr>
            <a:spLocks noChangeArrowheads="1"/>
          </p:cNvSpPr>
          <p:nvPr/>
        </p:nvSpPr>
        <p:spPr bwMode="auto">
          <a:xfrm>
            <a:off x="4297363" y="903288"/>
            <a:ext cx="1717675" cy="521568"/>
          </a:xfrm>
          <a:prstGeom prst="wedgeRoundRectCallout">
            <a:avLst>
              <a:gd name="adj1" fmla="val -72808"/>
              <a:gd name="adj2" fmla="val 2816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подпись</a:t>
            </a:r>
          </a:p>
        </p:txBody>
      </p:sp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4306888" y="5581649"/>
            <a:ext cx="3336946" cy="990623"/>
          </a:xfrm>
          <a:prstGeom prst="wedgeRoundRectCallout">
            <a:avLst>
              <a:gd name="adj1" fmla="val -51559"/>
              <a:gd name="adj2" fmla="val -9637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кнопки перехода (да</a:t>
            </a:r>
            <a:r>
              <a:rPr lang="en-US" sz="2800" dirty="0"/>
              <a:t>/</a:t>
            </a:r>
            <a:r>
              <a:rPr lang="ru-RU" sz="2800" dirty="0"/>
              <a:t>нет)</a:t>
            </a:r>
          </a:p>
        </p:txBody>
      </p:sp>
      <p:sp>
        <p:nvSpPr>
          <p:cNvPr id="7" name="AutoShape 19"/>
          <p:cNvSpPr>
            <a:spLocks noChangeArrowheads="1"/>
          </p:cNvSpPr>
          <p:nvPr/>
        </p:nvSpPr>
        <p:spPr bwMode="auto">
          <a:xfrm>
            <a:off x="187325" y="1163638"/>
            <a:ext cx="2060575" cy="1403343"/>
          </a:xfrm>
          <a:prstGeom prst="wedgeRoundRectCallout">
            <a:avLst>
              <a:gd name="adj1" fmla="val 73405"/>
              <a:gd name="adj2" fmla="val 8967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область выделения</a:t>
            </a:r>
          </a:p>
          <a:p>
            <a:pPr algn="ctr">
              <a:defRPr/>
            </a:pPr>
            <a:r>
              <a:rPr lang="ru-RU" sz="2800" dirty="0"/>
              <a:t>(да</a:t>
            </a:r>
            <a:r>
              <a:rPr lang="en-US" sz="2800" dirty="0"/>
              <a:t>/</a:t>
            </a:r>
            <a:r>
              <a:rPr lang="ru-RU" sz="2800" dirty="0"/>
              <a:t>нет)</a:t>
            </a:r>
          </a:p>
        </p:txBody>
      </p:sp>
      <p:sp>
        <p:nvSpPr>
          <p:cNvPr id="111624" name="AutoShape 14"/>
          <p:cNvSpPr>
            <a:spLocks noChangeArrowheads="1"/>
          </p:cNvSpPr>
          <p:nvPr/>
        </p:nvSpPr>
        <p:spPr bwMode="auto">
          <a:xfrm rot="10800000">
            <a:off x="6191250" y="3092450"/>
            <a:ext cx="447675" cy="242888"/>
          </a:xfrm>
          <a:prstGeom prst="leftRightArrow">
            <a:avLst>
              <a:gd name="adj1" fmla="val 50000"/>
              <a:gd name="adj2" fmla="val 36863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6715140" y="1096963"/>
            <a:ext cx="2368550" cy="1403343"/>
          </a:xfrm>
          <a:prstGeom prst="wedgeRoundRectCallout">
            <a:avLst>
              <a:gd name="adj1" fmla="val -60820"/>
              <a:gd name="adj2" fmla="val 9612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изменяемая граница</a:t>
            </a:r>
          </a:p>
          <a:p>
            <a:pPr algn="ctr">
              <a:defRPr/>
            </a:pPr>
            <a:r>
              <a:rPr lang="ru-RU" sz="2800" dirty="0"/>
              <a:t>(да</a:t>
            </a:r>
            <a:r>
              <a:rPr lang="en-US" sz="2800" dirty="0"/>
              <a:t>/</a:t>
            </a:r>
            <a:r>
              <a:rPr lang="ru-RU" sz="2800" dirty="0"/>
              <a:t>нет)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rmAutofit fontScale="90000"/>
          </a:bodyPr>
          <a:lstStyle/>
          <a:p>
            <a:r>
              <a:rPr lang="ru-RU" sz="7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</a:t>
            </a:r>
            <a:r>
              <a:rPr lang="ru-RU" dirty="0" smtClean="0"/>
              <a:t> </a:t>
            </a:r>
            <a:r>
              <a:rPr lang="ru-RU" sz="7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элементов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20" y="814388"/>
            <a:ext cx="4583143" cy="60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b="1" dirty="0">
                <a:solidFill>
                  <a:schemeClr val="accent2"/>
                </a:solidFill>
              </a:rPr>
              <a:t>Макет</a:t>
            </a:r>
            <a:r>
              <a:rPr lang="ru-RU" sz="2800" dirty="0">
                <a:solidFill>
                  <a:schemeClr val="accent2"/>
                </a:solidFill>
              </a:rPr>
              <a:t>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размеры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оформление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полосы прокрутки</a:t>
            </a:r>
          </a:p>
          <a:p>
            <a:pPr marL="363538" indent="-363538">
              <a:spcBef>
                <a:spcPts val="6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Данные: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название поля таблицы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маска ввода (телефон)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значение по умолчанию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условие на значение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сообщение об ошибке</a:t>
            </a:r>
          </a:p>
          <a:p>
            <a:pPr marL="363538" indent="-363538">
              <a:spcBef>
                <a:spcPts val="6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События: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/>
              <a:t>клавиши, мышь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/>
              <a:t>изменение значения</a:t>
            </a:r>
          </a:p>
          <a:p>
            <a:pPr marL="363538" indent="-363538">
              <a:spcBef>
                <a:spcPts val="6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Другие: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dirty="0"/>
              <a:t>всплывающая подсказка</a:t>
            </a:r>
          </a:p>
        </p:txBody>
      </p:sp>
      <p:pic>
        <p:nvPicPr>
          <p:cNvPr id="1126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9649" y="903288"/>
            <a:ext cx="4129981" cy="5668984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Связанные элементы</a:t>
            </a:r>
          </a:p>
        </p:txBody>
      </p:sp>
      <p:pic>
        <p:nvPicPr>
          <p:cNvPr id="11366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2765425"/>
            <a:ext cx="7431088" cy="10969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65113" y="1312863"/>
            <a:ext cx="2808287" cy="989012"/>
          </a:xfrm>
          <a:prstGeom prst="wedgeRoundRectCallout">
            <a:avLst>
              <a:gd name="adj1" fmla="val 24510"/>
              <a:gd name="adj2" fmla="val 11813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надпись (текст можно менять)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761038" y="1289050"/>
            <a:ext cx="2754312" cy="1012825"/>
          </a:xfrm>
          <a:prstGeom prst="wedgeRoundRectCallout">
            <a:avLst>
              <a:gd name="adj1" fmla="val -9775"/>
              <a:gd name="adj2" fmla="val 12420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поле (название поля таблицы)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103938" y="4110038"/>
            <a:ext cx="2324100" cy="1309687"/>
          </a:xfrm>
          <a:prstGeom prst="wedgeRoundRectCallout">
            <a:avLst>
              <a:gd name="adj1" fmla="val 38439"/>
              <a:gd name="adj2" fmla="val -8053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маркеры (изменение размеров)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282950" y="1271588"/>
            <a:ext cx="2368550" cy="1019175"/>
          </a:xfrm>
          <a:prstGeom prst="wedgeRoundRectCallout">
            <a:avLst>
              <a:gd name="adj1" fmla="val 15661"/>
              <a:gd name="adj2" fmla="val 10732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независимое перемещение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339725" y="4125913"/>
            <a:ext cx="2689225" cy="1360487"/>
          </a:xfrm>
          <a:prstGeom prst="wedgeRoundRectCallout">
            <a:avLst>
              <a:gd name="adj1" fmla="val 26455"/>
              <a:gd name="adj2" fmla="val -10598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щелкнуть внутри, чтобы изменить текст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57550" y="4110038"/>
            <a:ext cx="2503488" cy="1736725"/>
          </a:xfrm>
          <a:prstGeom prst="wedgeRoundRectCallout">
            <a:avLst>
              <a:gd name="adj1" fmla="val -14325"/>
              <a:gd name="adj2" fmla="val -7811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щелкнуть на рамке, чтобы выделить элемент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Группировка по столбцам (Макет)</a:t>
            </a:r>
          </a:p>
        </p:txBody>
      </p:sp>
      <p:pic>
        <p:nvPicPr>
          <p:cNvPr id="1146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3538" y="2144713"/>
            <a:ext cx="5791200" cy="2228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5156200" y="1039813"/>
            <a:ext cx="1641475" cy="1020762"/>
          </a:xfrm>
          <a:prstGeom prst="wedgeRoundRectCallout">
            <a:avLst>
              <a:gd name="adj1" fmla="val -66218"/>
              <a:gd name="adj2" fmla="val 8464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/>
              <a:t>общая граница</a:t>
            </a:r>
          </a:p>
        </p:txBody>
      </p:sp>
      <p:cxnSp>
        <p:nvCxnSpPr>
          <p:cNvPr id="6" name="Прямая соединительная линия 5"/>
          <p:cNvCxnSpPr>
            <a:cxnSpLocks noChangeShapeType="1"/>
          </p:cNvCxnSpPr>
          <p:nvPr/>
        </p:nvCxnSpPr>
        <p:spPr bwMode="auto">
          <a:xfrm rot="5400000">
            <a:off x="361315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cxnSp>
        <p:nvCxnSpPr>
          <p:cNvPr id="7" name="Прямая соединительная линия 6"/>
          <p:cNvCxnSpPr>
            <a:cxnSpLocks noChangeShapeType="1"/>
          </p:cNvCxnSpPr>
          <p:nvPr/>
        </p:nvCxnSpPr>
        <p:spPr bwMode="auto">
          <a:xfrm rot="5400000">
            <a:off x="607060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cxnSp>
        <p:nvCxnSpPr>
          <p:cNvPr id="8" name="Прямая соединительная линия 7"/>
          <p:cNvCxnSpPr>
            <a:cxnSpLocks noChangeShapeType="1"/>
          </p:cNvCxnSpPr>
          <p:nvPr/>
        </p:nvCxnSpPr>
        <p:spPr bwMode="auto">
          <a:xfrm rot="5400000">
            <a:off x="91440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39750" y="993775"/>
            <a:ext cx="2379663" cy="966788"/>
          </a:xfrm>
          <a:prstGeom prst="wedgeRoundRectCallout">
            <a:avLst>
              <a:gd name="adj1" fmla="val 5066"/>
              <a:gd name="adj2" fmla="val 7713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/>
              <a:t>переместить весь столбец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39750" y="4857760"/>
            <a:ext cx="80327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b="1" dirty="0">
                <a:solidFill>
                  <a:schemeClr val="accent2"/>
                </a:solidFill>
              </a:rPr>
              <a:t>«Оторвать» от столбца: </a:t>
            </a:r>
            <a:r>
              <a:rPr lang="ru-RU" sz="2800" dirty="0"/>
              <a:t>ПКМ – Макет – Удалить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9750" y="5620424"/>
            <a:ext cx="80327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b="1" dirty="0">
                <a:solidFill>
                  <a:schemeClr val="accent2"/>
                </a:solidFill>
              </a:rPr>
              <a:t>Создать новый столбец: </a:t>
            </a:r>
            <a:r>
              <a:rPr lang="ru-RU" sz="2800" dirty="0"/>
              <a:t>ПКМ – Макет – Столбец</a:t>
            </a:r>
            <a:endParaRPr lang="ru-RU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9" grpId="1" animBg="1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Оформление элементов</a:t>
            </a:r>
          </a:p>
        </p:txBody>
      </p:sp>
      <p:sp>
        <p:nvSpPr>
          <p:cNvPr id="115716" name="Rectangle 19"/>
          <p:cNvSpPr>
            <a:spLocks noChangeArrowheads="1"/>
          </p:cNvSpPr>
          <p:nvPr/>
        </p:nvSpPr>
        <p:spPr bwMode="auto">
          <a:xfrm>
            <a:off x="374650" y="825500"/>
            <a:ext cx="6634701" cy="1557349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Выделение элементов:</a:t>
            </a:r>
          </a:p>
          <a:p>
            <a:pPr marL="361950" lvl="1" indent="-180975">
              <a:spcBef>
                <a:spcPct val="20000"/>
              </a:spcBef>
              <a:buFontTx/>
              <a:buChar char="•"/>
            </a:pPr>
            <a:r>
              <a:rPr lang="ru-RU" sz="2800" dirty="0"/>
              <a:t>ЛКМ на рамке элемента</a:t>
            </a:r>
          </a:p>
          <a:p>
            <a:pPr marL="361950" lvl="1" indent="-180975">
              <a:spcBef>
                <a:spcPct val="20000"/>
              </a:spcBef>
              <a:buFontTx/>
              <a:buChar char="•"/>
            </a:pPr>
            <a:r>
              <a:rPr lang="ru-RU" sz="2800" dirty="0"/>
              <a:t>+ </a:t>
            </a:r>
            <a:r>
              <a:rPr lang="en-US" sz="2800" dirty="0"/>
              <a:t>Shift = </a:t>
            </a:r>
            <a:r>
              <a:rPr lang="ru-RU" sz="2800" dirty="0"/>
              <a:t>выделить несколько элементов</a:t>
            </a:r>
          </a:p>
        </p:txBody>
      </p:sp>
      <p:pic>
        <p:nvPicPr>
          <p:cNvPr id="15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75" y="2462235"/>
            <a:ext cx="8477250" cy="13557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85763" y="2473347"/>
            <a:ext cx="8461375" cy="1344613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1875" y="2678135"/>
            <a:ext cx="1092200" cy="279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8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4100" y="2949597"/>
            <a:ext cx="795338" cy="7953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9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2917847"/>
            <a:ext cx="2701925" cy="819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" name="Picture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3388" y="4014810"/>
            <a:ext cx="915987" cy="849312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1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963" y="5245122"/>
            <a:ext cx="633412" cy="115728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85900" y="4064022"/>
            <a:ext cx="2657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ru-RU" sz="2400"/>
              <a:t>условное </a:t>
            </a:r>
            <a:br>
              <a:rPr lang="ru-RU" sz="2400"/>
            </a:br>
            <a:r>
              <a:rPr lang="ru-RU" sz="2400"/>
              <a:t>форматирование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1409700" y="5341960"/>
            <a:ext cx="3389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ru-RU" sz="2400"/>
              <a:t>толщина, стиль и цвет</a:t>
            </a:r>
            <a:br>
              <a:rPr lang="ru-RU" sz="2400"/>
            </a:br>
            <a:r>
              <a:rPr lang="ru-RU" sz="2400"/>
              <a:t>контура</a:t>
            </a:r>
          </a:p>
        </p:txBody>
      </p:sp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336496"/>
              </a:clrFrom>
              <a:clrTo>
                <a:srgbClr val="3364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9363" y="3890985"/>
            <a:ext cx="3475037" cy="26812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Добавление новых полей</a:t>
            </a:r>
          </a:p>
        </p:txBody>
      </p:sp>
      <p:pic>
        <p:nvPicPr>
          <p:cNvPr id="1167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1077933"/>
            <a:ext cx="8426450" cy="1485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663" y="2817833"/>
            <a:ext cx="4041775" cy="34686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2825" y="2855933"/>
            <a:ext cx="4038600" cy="3340100"/>
          </a:xfrm>
          <a:prstGeom prst="rect">
            <a:avLst/>
          </a:prstGeom>
          <a:noFill/>
          <a:ln w="57150">
            <a:solidFill>
              <a:srgbClr val="D1D1FF"/>
            </a:solidFill>
            <a:miter lim="800000"/>
            <a:headEnd/>
            <a:tailEnd type="none" w="med" len="lg"/>
          </a:ln>
        </p:spPr>
      </p:pic>
      <p:sp>
        <p:nvSpPr>
          <p:cNvPr id="7" name="Стрелка влево 6"/>
          <p:cNvSpPr/>
          <p:nvPr/>
        </p:nvSpPr>
        <p:spPr bwMode="auto">
          <a:xfrm rot="19597170">
            <a:off x="4021138" y="4778395"/>
            <a:ext cx="1135062" cy="374650"/>
          </a:xfrm>
          <a:prstGeom prst="leftArrow">
            <a:avLst>
              <a:gd name="adj1" fmla="val 50000"/>
              <a:gd name="adj2" fmla="val 97059"/>
            </a:avLst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5089525" y="5407045"/>
            <a:ext cx="2170113" cy="582613"/>
          </a:xfrm>
          <a:prstGeom prst="wedgeRoundRectCallout">
            <a:avLst>
              <a:gd name="adj1" fmla="val -58604"/>
              <a:gd name="adj2" fmla="val -14553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перетащить</a:t>
            </a:r>
          </a:p>
        </p:txBody>
      </p:sp>
      <p:sp>
        <p:nvSpPr>
          <p:cNvPr id="116745" name="Прямоугольник 8"/>
          <p:cNvSpPr>
            <a:spLocks noChangeArrowheads="1"/>
          </p:cNvSpPr>
          <p:nvPr/>
        </p:nvSpPr>
        <p:spPr bwMode="auto">
          <a:xfrm>
            <a:off x="419100" y="1076345"/>
            <a:ext cx="8428038" cy="147637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674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7888" y="1331933"/>
            <a:ext cx="1130300" cy="266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1674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94563" y="1552595"/>
            <a:ext cx="723900" cy="8382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Добавление новых элементов</a:t>
            </a:r>
          </a:p>
        </p:txBody>
      </p:sp>
      <p:pic>
        <p:nvPicPr>
          <p:cNvPr id="1177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927100"/>
            <a:ext cx="8426450" cy="1485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17765" name="Прямоугольник 4"/>
          <p:cNvSpPr>
            <a:spLocks noChangeArrowheads="1"/>
          </p:cNvSpPr>
          <p:nvPr/>
        </p:nvSpPr>
        <p:spPr bwMode="auto">
          <a:xfrm>
            <a:off x="419100" y="936625"/>
            <a:ext cx="8428038" cy="147637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5663" y="1427163"/>
            <a:ext cx="3019425" cy="754062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338" y="5116513"/>
            <a:ext cx="655637" cy="65563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8163" y="4445000"/>
            <a:ext cx="660400" cy="6270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490788"/>
            <a:ext cx="671513" cy="638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0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438" y="3173413"/>
            <a:ext cx="579437" cy="5508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1" name="Picture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2450" y="3768725"/>
            <a:ext cx="631825" cy="6318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6738" y="5816600"/>
            <a:ext cx="603250" cy="5730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1777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77888" y="1192213"/>
            <a:ext cx="1130300" cy="266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322388" y="2643188"/>
            <a:ext cx="751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 dirty="0"/>
              <a:t>Рисунок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322388" y="3289300"/>
            <a:ext cx="7964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dirty="0"/>
              <a:t>Свободная рамка объекта (объект редактируется)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322388" y="3933825"/>
            <a:ext cx="751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/>
              <a:t>Гиперссылка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214414" y="4579938"/>
            <a:ext cx="7929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/>
            <a:r>
              <a:rPr lang="ru-RU" sz="2800" dirty="0"/>
              <a:t>Присоединенная рамка объекта (объект из базы)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322388" y="5226050"/>
            <a:ext cx="751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/>
              <a:t>Подчиненная форма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322388" y="5870575"/>
            <a:ext cx="751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/>
              <a:t>Разрыв страницы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 с подчинённой (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субформой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</a:p>
        </p:txBody>
      </p:sp>
      <p:pic>
        <p:nvPicPr>
          <p:cNvPr id="23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563" y="935038"/>
            <a:ext cx="4332287" cy="4303712"/>
          </a:xfrm>
          <a:prstGeom prst="rect">
            <a:avLst/>
          </a:prstGeom>
          <a:noFill/>
          <a:ln w="57150" cap="flat" cmpd="sng">
            <a:solidFill>
              <a:srgbClr val="E6E6FF"/>
            </a:solidFill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4589463" y="2119313"/>
            <a:ext cx="4232275" cy="663575"/>
            <a:chOff x="431" y="2713"/>
            <a:chExt cx="2666" cy="418"/>
          </a:xfrm>
        </p:grpSpPr>
        <p:sp>
          <p:nvSpPr>
            <p:cNvPr id="27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2372" cy="3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Откуда брать данные? </a:t>
              </a:r>
            </a:p>
          </p:txBody>
        </p:sp>
        <p:sp>
          <p:nvSpPr>
            <p:cNvPr id="28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4400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29" name="Скругленный прямоугольник 28"/>
          <p:cNvSpPr>
            <a:spLocks noChangeArrowheads="1"/>
          </p:cNvSpPr>
          <p:nvPr/>
        </p:nvSpPr>
        <p:spPr bwMode="auto">
          <a:xfrm>
            <a:off x="565150" y="2089150"/>
            <a:ext cx="3208338" cy="1595438"/>
          </a:xfrm>
          <a:prstGeom prst="roundRect">
            <a:avLst>
              <a:gd name="adj" fmla="val 8333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" name="Скругленный прямоугольник 29"/>
          <p:cNvSpPr>
            <a:spLocks noChangeArrowheads="1"/>
          </p:cNvSpPr>
          <p:nvPr/>
        </p:nvSpPr>
        <p:spPr bwMode="auto">
          <a:xfrm>
            <a:off x="547688" y="1030288"/>
            <a:ext cx="2392362" cy="1014412"/>
          </a:xfrm>
          <a:prstGeom prst="roundRect">
            <a:avLst>
              <a:gd name="adj" fmla="val 8333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1" name="AutoShape 162"/>
          <p:cNvSpPr>
            <a:spLocks noChangeArrowheads="1"/>
          </p:cNvSpPr>
          <p:nvPr/>
        </p:nvSpPr>
        <p:spPr bwMode="auto">
          <a:xfrm>
            <a:off x="3424238" y="1073150"/>
            <a:ext cx="3148026" cy="447675"/>
          </a:xfrm>
          <a:prstGeom prst="wedgeRoundRectCallout">
            <a:avLst>
              <a:gd name="adj1" fmla="val -68203"/>
              <a:gd name="adj2" fmla="val 2265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/>
              <a:t>Таблица Заказы</a:t>
            </a:r>
          </a:p>
        </p:txBody>
      </p:sp>
      <p:sp>
        <p:nvSpPr>
          <p:cNvPr id="32" name="AutoShape 162"/>
          <p:cNvSpPr>
            <a:spLocks noChangeArrowheads="1"/>
          </p:cNvSpPr>
          <p:nvPr/>
        </p:nvSpPr>
        <p:spPr bwMode="auto">
          <a:xfrm>
            <a:off x="3962400" y="3224213"/>
            <a:ext cx="2249488" cy="447675"/>
          </a:xfrm>
          <a:prstGeom prst="wedgeRoundRectCallout">
            <a:avLst>
              <a:gd name="adj1" fmla="val -78564"/>
              <a:gd name="adj2" fmla="val -5544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 err="1"/>
              <a:t>ЗапросЗаказы</a:t>
            </a:r>
            <a:endParaRPr lang="ru-RU" sz="2400" b="1" dirty="0"/>
          </a:p>
        </p:txBody>
      </p:sp>
      <p:sp>
        <p:nvSpPr>
          <p:cNvPr id="33" name="Скругленный прямоугольник 32"/>
          <p:cNvSpPr>
            <a:spLocks noChangeArrowheads="1"/>
          </p:cNvSpPr>
          <p:nvPr/>
        </p:nvSpPr>
        <p:spPr bwMode="auto">
          <a:xfrm>
            <a:off x="538163" y="4535488"/>
            <a:ext cx="3055937" cy="519112"/>
          </a:xfrm>
          <a:prstGeom prst="roundRect">
            <a:avLst>
              <a:gd name="adj" fmla="val 8333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4" name="AutoShape 162"/>
          <p:cNvSpPr>
            <a:spLocks noChangeArrowheads="1"/>
          </p:cNvSpPr>
          <p:nvPr/>
        </p:nvSpPr>
        <p:spPr bwMode="auto">
          <a:xfrm>
            <a:off x="3962400" y="4451350"/>
            <a:ext cx="2752740" cy="447675"/>
          </a:xfrm>
          <a:prstGeom prst="wedgeRoundRectCallout">
            <a:avLst>
              <a:gd name="adj1" fmla="val -70594"/>
              <a:gd name="adj2" fmla="val 663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 err="1"/>
              <a:t>ЗапросКОплате</a:t>
            </a:r>
            <a:endParaRPr lang="ru-RU" sz="2400" b="1" dirty="0"/>
          </a:p>
        </p:txBody>
      </p:sp>
      <p:grpSp>
        <p:nvGrpSpPr>
          <p:cNvPr id="3" name="Group 309"/>
          <p:cNvGrpSpPr>
            <a:grpSpLocks/>
          </p:cNvGrpSpPr>
          <p:nvPr/>
        </p:nvGrpSpPr>
        <p:grpSpPr bwMode="auto">
          <a:xfrm>
            <a:off x="1487488" y="5427663"/>
            <a:ext cx="6061075" cy="1060450"/>
            <a:chOff x="431" y="2713"/>
            <a:chExt cx="3818" cy="668"/>
          </a:xfrm>
        </p:grpSpPr>
        <p:sp>
          <p:nvSpPr>
            <p:cNvPr id="3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3524" cy="60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Задача: объединить данные из трёх связанных источников! </a:t>
              </a:r>
            </a:p>
          </p:txBody>
        </p:sp>
        <p:sp>
          <p:nvSpPr>
            <p:cNvPr id="3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400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31" grpId="0" animBg="1"/>
      <p:bldP spid="32" grpId="0" animBg="1"/>
      <p:bldP spid="33" grpId="0" animBg="1"/>
      <p:bldP spid="33" grpId="1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Подчинённая форма </a:t>
            </a:r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ЗапросЗаказы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9812" name="Прямоугольник 18"/>
          <p:cNvSpPr>
            <a:spLocks noChangeArrowheads="1"/>
          </p:cNvSpPr>
          <p:nvPr/>
        </p:nvSpPr>
        <p:spPr bwMode="auto">
          <a:xfrm>
            <a:off x="520700" y="3729060"/>
            <a:ext cx="1443038" cy="2159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981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813" y="1692297"/>
            <a:ext cx="7694612" cy="35179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19814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25" y="3390922"/>
            <a:ext cx="4476750" cy="31813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55557"/>
            <a:ext cx="9144000" cy="773113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 нужны формы?</a:t>
            </a: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595313" y="1358918"/>
            <a:ext cx="8035925" cy="1447800"/>
            <a:chOff x="2453" y="1532"/>
            <a:chExt cx="6730" cy="1212"/>
          </a:xfrm>
        </p:grpSpPr>
        <p:sp>
          <p:nvSpPr>
            <p:cNvPr id="103433" name="AutoShape 9"/>
            <p:cNvSpPr>
              <a:spLocks noChangeArrowheads="1"/>
            </p:cNvSpPr>
            <p:nvPr/>
          </p:nvSpPr>
          <p:spPr bwMode="auto">
            <a:xfrm>
              <a:off x="8361" y="1571"/>
              <a:ext cx="822" cy="1084"/>
            </a:xfrm>
            <a:prstGeom prst="can">
              <a:avLst>
                <a:gd name="adj" fmla="val 32999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algn="ctr" eaLnBrk="0" hangingPunct="0"/>
              <a:endParaRPr lang="ru-RU" sz="1000" dirty="0">
                <a:cs typeface="Times New Roman" pitchFamily="18" charset="0"/>
              </a:endParaRPr>
            </a:p>
            <a:p>
              <a:pPr algn="ctr" eaLnBrk="0" hangingPunct="0"/>
              <a:r>
                <a:rPr lang="ru-RU" sz="3200" dirty="0">
                  <a:cs typeface="Times New Roman" pitchFamily="18" charset="0"/>
                </a:rPr>
                <a:t>БД</a:t>
              </a:r>
              <a:endParaRPr lang="ru-RU" sz="4000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6305" y="1745"/>
              <a:ext cx="1178" cy="73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eaLnBrk="0" hangingPunct="0">
                <a:defRPr/>
              </a:pPr>
              <a:r>
                <a:rPr lang="ru-RU" sz="2400" b="1" dirty="0">
                  <a:latin typeface="Arial" pitchFamily="34" charset="0"/>
                  <a:cs typeface="Times New Roman" pitchFamily="18" charset="0"/>
                </a:rPr>
                <a:t>СУБД</a:t>
              </a:r>
              <a:endParaRPr lang="ru-RU" sz="4000" b="1" dirty="0">
                <a:latin typeface="Arial" pitchFamily="34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3880" y="1745"/>
              <a:ext cx="1724" cy="73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36000" rIns="0" bIns="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ru-RU" sz="2800" dirty="0">
                  <a:latin typeface="Arial" pitchFamily="34" charset="0"/>
                  <a:cs typeface="Times New Roman" pitchFamily="18" charset="0"/>
                </a:rPr>
                <a:t>прикладная программа</a:t>
              </a:r>
              <a:endParaRPr lang="ru-RU" sz="4400" dirty="0">
                <a:latin typeface="Arial" pitchFamily="34" charset="0"/>
              </a:endParaRPr>
            </a:p>
          </p:txBody>
        </p:sp>
        <p:pic>
          <p:nvPicPr>
            <p:cNvPr id="103436" name="Picture 6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53" y="1532"/>
              <a:ext cx="519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AutoShape 5"/>
            <p:cNvSpPr>
              <a:spLocks noChangeShapeType="1"/>
            </p:cNvSpPr>
            <p:nvPr/>
          </p:nvSpPr>
          <p:spPr bwMode="auto">
            <a:xfrm>
              <a:off x="3011" y="2111"/>
              <a:ext cx="860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pPr>
                <a:defRPr/>
              </a:pPr>
              <a:endParaRPr lang="ru-RU" sz="4000">
                <a:latin typeface="+mn-lt"/>
              </a:endParaRPr>
            </a:p>
          </p:txBody>
        </p:sp>
        <p:sp>
          <p:nvSpPr>
            <p:cNvPr id="12" name="AutoShape 4"/>
            <p:cNvSpPr>
              <a:spLocks noChangeShapeType="1"/>
            </p:cNvSpPr>
            <p:nvPr/>
          </p:nvSpPr>
          <p:spPr bwMode="auto">
            <a:xfrm flipV="1">
              <a:off x="5604" y="2111"/>
              <a:ext cx="698" cy="18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pPr>
                <a:defRPr/>
              </a:pPr>
              <a:endParaRPr lang="ru-RU" sz="4000">
                <a:latin typeface="+mn-lt"/>
              </a:endParaRPr>
            </a:p>
          </p:txBody>
        </p:sp>
        <p:sp>
          <p:nvSpPr>
            <p:cNvPr id="13" name="AutoShape 3"/>
            <p:cNvSpPr>
              <a:spLocks noChangeShapeType="1"/>
            </p:cNvSpPr>
            <p:nvPr/>
          </p:nvSpPr>
          <p:spPr bwMode="auto">
            <a:xfrm>
              <a:off x="7491" y="2111"/>
              <a:ext cx="863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pPr>
                <a:defRPr/>
              </a:pPr>
              <a:endParaRPr lang="ru-RU" sz="4000">
                <a:latin typeface="+mn-lt"/>
              </a:endParaRPr>
            </a:p>
          </p:txBody>
        </p:sp>
      </p:grpSp>
      <p:sp>
        <p:nvSpPr>
          <p:cNvPr id="14" name="AutoShape 162"/>
          <p:cNvSpPr>
            <a:spLocks noChangeArrowheads="1"/>
          </p:cNvSpPr>
          <p:nvPr/>
        </p:nvSpPr>
        <p:spPr bwMode="auto">
          <a:xfrm>
            <a:off x="4398967" y="1352568"/>
            <a:ext cx="744537" cy="358775"/>
          </a:xfrm>
          <a:prstGeom prst="wedgeRoundRectCallout">
            <a:avLst>
              <a:gd name="adj1" fmla="val -1187"/>
              <a:gd name="adj2" fmla="val 14265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2400" b="1" dirty="0"/>
              <a:t>SQL</a:t>
            </a:r>
            <a:endParaRPr lang="ru-RU" sz="2400" b="1" dirty="0"/>
          </a:p>
        </p:txBody>
      </p:sp>
      <p:sp>
        <p:nvSpPr>
          <p:cNvPr id="15" name="AutoShape 162"/>
          <p:cNvSpPr>
            <a:spLocks noChangeArrowheads="1"/>
          </p:cNvSpPr>
          <p:nvPr/>
        </p:nvSpPr>
        <p:spPr bwMode="auto">
          <a:xfrm>
            <a:off x="1192213" y="1352568"/>
            <a:ext cx="1317625" cy="358775"/>
          </a:xfrm>
          <a:prstGeom prst="wedgeRoundRectCallout">
            <a:avLst>
              <a:gd name="adj1" fmla="val -1187"/>
              <a:gd name="adj2" fmla="val 14265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/>
              <a:t>формы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7900" y="3101995"/>
            <a:ext cx="3970338" cy="30464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8775" indent="-358775">
              <a:defRPr/>
            </a:pPr>
            <a:r>
              <a:rPr lang="ru-RU" sz="2400" b="1" dirty="0">
                <a:latin typeface="Arial" pitchFamily="34" charset="0"/>
              </a:rPr>
              <a:t>Форма </a:t>
            </a:r>
            <a:r>
              <a:rPr lang="ru-RU" sz="2400" dirty="0">
                <a:latin typeface="Arial" pitchFamily="34" charset="0"/>
              </a:rPr>
              <a:t>– это диалоговое окно, с помощью которого пользователь </a:t>
            </a:r>
          </a:p>
          <a:p>
            <a:pPr marL="627063" indent="-179388">
              <a:buFont typeface="Arial" pitchFamily="34" charset="0"/>
              <a:buChar char="•"/>
              <a:defRPr/>
            </a:pPr>
            <a:r>
              <a:rPr lang="ru-RU" sz="2400" dirty="0">
                <a:latin typeface="Arial" pitchFamily="34" charset="0"/>
              </a:rPr>
              <a:t>просматривает</a:t>
            </a:r>
          </a:p>
          <a:p>
            <a:pPr marL="627063" indent="-179388">
              <a:buFont typeface="Arial" pitchFamily="34" charset="0"/>
              <a:buChar char="•"/>
              <a:defRPr/>
            </a:pPr>
            <a:r>
              <a:rPr lang="ru-RU" sz="2400" dirty="0">
                <a:latin typeface="Arial" pitchFamily="34" charset="0"/>
              </a:rPr>
              <a:t>изменяет</a:t>
            </a:r>
          </a:p>
          <a:p>
            <a:pPr marL="627063" indent="-179388">
              <a:buFont typeface="Arial" pitchFamily="34" charset="0"/>
              <a:buChar char="•"/>
              <a:defRPr/>
            </a:pPr>
            <a:r>
              <a:rPr lang="ru-RU" sz="2400" dirty="0">
                <a:latin typeface="Arial" pitchFamily="34" charset="0"/>
              </a:rPr>
              <a:t>добавляет</a:t>
            </a:r>
          </a:p>
          <a:p>
            <a:pPr marL="627063" indent="-179388">
              <a:buFont typeface="Arial" pitchFamily="34" charset="0"/>
              <a:buChar char="•"/>
              <a:defRPr/>
            </a:pPr>
            <a:r>
              <a:rPr lang="ru-RU" sz="2400" dirty="0">
                <a:latin typeface="Arial" pitchFamily="34" charset="0"/>
              </a:rPr>
              <a:t>удаляет </a:t>
            </a:r>
          </a:p>
          <a:p>
            <a:pPr marL="358775">
              <a:defRPr/>
            </a:pPr>
            <a:r>
              <a:rPr lang="ru-RU" sz="2400" dirty="0">
                <a:latin typeface="Arial" pitchFamily="34" charset="0"/>
              </a:rPr>
              <a:t>данные из базы.</a:t>
            </a:r>
          </a:p>
        </p:txBody>
      </p:sp>
      <p:pic>
        <p:nvPicPr>
          <p:cNvPr id="103440" name="Picture 16"/>
          <p:cNvPicPr>
            <a:picLocks noChangeAspect="1" noChangeArrowheads="1"/>
          </p:cNvPicPr>
          <p:nvPr/>
        </p:nvPicPr>
        <p:blipFill>
          <a:blip r:embed="rId4"/>
          <a:srcRect b="629"/>
          <a:stretch>
            <a:fillRect/>
          </a:stretch>
        </p:blipFill>
        <p:spPr bwMode="auto">
          <a:xfrm>
            <a:off x="465138" y="3135332"/>
            <a:ext cx="4200525" cy="30797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14421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Подчинённая форма </a:t>
            </a:r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ЗапросЗаказы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0836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4467247"/>
            <a:ext cx="3062288" cy="21764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20837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513" y="1597047"/>
            <a:ext cx="8335962" cy="2613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20838" name="Прямоугольник 18"/>
          <p:cNvSpPr>
            <a:spLocks noChangeArrowheads="1"/>
          </p:cNvSpPr>
          <p:nvPr/>
        </p:nvSpPr>
        <p:spPr bwMode="auto">
          <a:xfrm>
            <a:off x="520700" y="3859235"/>
            <a:ext cx="1443038" cy="2159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162"/>
          <p:cNvSpPr>
            <a:spLocks noChangeArrowheads="1"/>
          </p:cNvSpPr>
          <p:nvPr/>
        </p:nvSpPr>
        <p:spPr bwMode="auto">
          <a:xfrm>
            <a:off x="2860675" y="3522685"/>
            <a:ext cx="1909763" cy="720725"/>
          </a:xfrm>
          <a:prstGeom prst="wedgeRoundRectCallout">
            <a:avLst>
              <a:gd name="adj1" fmla="val 1628"/>
              <a:gd name="adj2" fmla="val -13808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/>
              <a:t>Убрать поле </a:t>
            </a:r>
            <a:r>
              <a:rPr lang="ru-RU" sz="2000" b="1" dirty="0"/>
              <a:t>Номер</a:t>
            </a:r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2927350" y="4602185"/>
            <a:ext cx="5886450" cy="1282700"/>
            <a:chOff x="2926813" y="3907260"/>
            <a:chExt cx="5886681" cy="1281686"/>
          </a:xfrm>
        </p:grpSpPr>
        <p:sp>
          <p:nvSpPr>
            <p:cNvPr id="9" name="AutoShape 162"/>
            <p:cNvSpPr>
              <a:spLocks noChangeArrowheads="1"/>
            </p:cNvSpPr>
            <p:nvPr/>
          </p:nvSpPr>
          <p:spPr bwMode="auto">
            <a:xfrm>
              <a:off x="2926813" y="3907260"/>
              <a:ext cx="5886681" cy="1281686"/>
            </a:xfrm>
            <a:prstGeom prst="wedgeRoundRectCallout">
              <a:avLst>
                <a:gd name="adj1" fmla="val 30449"/>
                <a:gd name="adj2" fmla="val -156999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72000" anchor="ctr"/>
            <a:lstStyle/>
            <a:p>
              <a:pPr algn="ctr">
                <a:lnSpc>
                  <a:spcPct val="80000"/>
                </a:lnSpc>
                <a:defRPr/>
              </a:pPr>
              <a:endParaRPr lang="ru-RU" sz="2000" b="1" dirty="0"/>
            </a:p>
          </p:txBody>
        </p:sp>
        <p:pic>
          <p:nvPicPr>
            <p:cNvPr id="120842" name="Picture 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2587" y="4143088"/>
              <a:ext cx="5388694" cy="913654"/>
            </a:xfrm>
            <a:prstGeom prst="rect">
              <a:avLst/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Подчинённая форма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ЗапросКОплате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1860" name="Прямоугольник 18"/>
          <p:cNvSpPr>
            <a:spLocks noChangeArrowheads="1"/>
          </p:cNvSpPr>
          <p:nvPr/>
        </p:nvSpPr>
        <p:spPr bwMode="auto">
          <a:xfrm>
            <a:off x="520700" y="3968771"/>
            <a:ext cx="1443038" cy="2159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218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" y="1755796"/>
            <a:ext cx="8504238" cy="26971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6" name="AutoShape 162"/>
          <p:cNvSpPr>
            <a:spLocks noChangeArrowheads="1"/>
          </p:cNvSpPr>
          <p:nvPr/>
        </p:nvSpPr>
        <p:spPr bwMode="auto">
          <a:xfrm>
            <a:off x="2860675" y="3632221"/>
            <a:ext cx="1909763" cy="720725"/>
          </a:xfrm>
          <a:prstGeom prst="wedgeRoundRectCallout">
            <a:avLst>
              <a:gd name="adj1" fmla="val 1628"/>
              <a:gd name="adj2" fmla="val -13808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/>
              <a:t>Убрать поля </a:t>
            </a:r>
            <a:r>
              <a:rPr lang="ru-RU" sz="2000" b="1" dirty="0"/>
              <a:t>Номер, Дата</a:t>
            </a:r>
          </a:p>
        </p:txBody>
      </p:sp>
      <p:pic>
        <p:nvPicPr>
          <p:cNvPr id="1218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138" y="4821258"/>
            <a:ext cx="3841750" cy="1536700"/>
          </a:xfrm>
          <a:prstGeom prst="rect">
            <a:avLst/>
          </a:prstGeom>
          <a:noFill/>
          <a:ln w="12700">
            <a:solidFill>
              <a:srgbClr val="333399"/>
            </a:solidFill>
            <a:miter lim="800000"/>
            <a:headEnd/>
            <a:tailEnd type="none" w="lg" len="lg"/>
          </a:ln>
        </p:spPr>
      </p:pic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3128963" y="4546621"/>
            <a:ext cx="5707062" cy="1204912"/>
            <a:chOff x="2926813" y="3907260"/>
            <a:chExt cx="5886681" cy="1281686"/>
          </a:xfrm>
        </p:grpSpPr>
        <p:sp>
          <p:nvSpPr>
            <p:cNvPr id="9" name="AutoShape 162"/>
            <p:cNvSpPr>
              <a:spLocks noChangeArrowheads="1"/>
            </p:cNvSpPr>
            <p:nvPr/>
          </p:nvSpPr>
          <p:spPr bwMode="auto">
            <a:xfrm>
              <a:off x="2926813" y="3907260"/>
              <a:ext cx="5886681" cy="1281686"/>
            </a:xfrm>
            <a:prstGeom prst="wedgeRoundRectCallout">
              <a:avLst>
                <a:gd name="adj1" fmla="val 32508"/>
                <a:gd name="adj2" fmla="val -142387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72000" anchor="ctr"/>
            <a:lstStyle/>
            <a:p>
              <a:pPr algn="ctr">
                <a:lnSpc>
                  <a:spcPct val="80000"/>
                </a:lnSpc>
                <a:defRPr/>
              </a:pPr>
              <a:endParaRPr lang="ru-RU" sz="2000" b="1" dirty="0"/>
            </a:p>
          </p:txBody>
        </p:sp>
        <p:pic>
          <p:nvPicPr>
            <p:cNvPr id="121866" name="Picture 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2587" y="4143088"/>
              <a:ext cx="5388694" cy="913654"/>
            </a:xfrm>
            <a:prstGeom prst="rect">
              <a:avLst/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Добавление подчинённых форм</a:t>
            </a:r>
          </a:p>
        </p:txBody>
      </p:sp>
      <p:pic>
        <p:nvPicPr>
          <p:cNvPr id="1228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925" y="917575"/>
            <a:ext cx="7599363" cy="45593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5" name="Стрелка вправо 4"/>
          <p:cNvSpPr/>
          <p:nvPr/>
        </p:nvSpPr>
        <p:spPr bwMode="auto">
          <a:xfrm rot="20697918">
            <a:off x="2536825" y="3343275"/>
            <a:ext cx="1595438" cy="287338"/>
          </a:xfrm>
          <a:prstGeom prst="rightArrow">
            <a:avLst>
              <a:gd name="adj1" fmla="val 50000"/>
              <a:gd name="adj2" fmla="val 90625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 bwMode="auto">
          <a:xfrm rot="976989">
            <a:off x="2554288" y="4213225"/>
            <a:ext cx="1597025" cy="287338"/>
          </a:xfrm>
          <a:prstGeom prst="rightArrow">
            <a:avLst>
              <a:gd name="adj1" fmla="val 50000"/>
              <a:gd name="adj2" fmla="val 90625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AutoShape 162"/>
          <p:cNvSpPr>
            <a:spLocks noChangeArrowheads="1"/>
          </p:cNvSpPr>
          <p:nvPr/>
        </p:nvSpPr>
        <p:spPr bwMode="auto">
          <a:xfrm>
            <a:off x="1638300" y="1797050"/>
            <a:ext cx="2114550" cy="889000"/>
          </a:xfrm>
          <a:prstGeom prst="wedgeRoundRectCallout">
            <a:avLst>
              <a:gd name="adj1" fmla="val 16761"/>
              <a:gd name="adj2" fmla="val 14862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/>
              <a:t>Перетащить ЛКМ</a:t>
            </a:r>
            <a:r>
              <a:rPr lang="en-US" sz="2000" b="1" dirty="0"/>
              <a:t> </a:t>
            </a:r>
            <a:r>
              <a:rPr lang="ru-RU" sz="2000" b="1" dirty="0"/>
              <a:t>в режиме Конструктор</a:t>
            </a:r>
          </a:p>
        </p:txBody>
      </p:sp>
      <p:sp>
        <p:nvSpPr>
          <p:cNvPr id="8" name="AutoShape 162"/>
          <p:cNvSpPr>
            <a:spLocks noChangeArrowheads="1"/>
          </p:cNvSpPr>
          <p:nvPr/>
        </p:nvSpPr>
        <p:spPr bwMode="auto">
          <a:xfrm>
            <a:off x="1062038" y="4525963"/>
            <a:ext cx="2063750" cy="939800"/>
          </a:xfrm>
          <a:prstGeom prst="wedgeRoundRectCallout">
            <a:avLst>
              <a:gd name="adj1" fmla="val 36211"/>
              <a:gd name="adj2" fmla="val -8193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/>
              <a:t>Перетащить ЛКМ</a:t>
            </a:r>
            <a:r>
              <a:rPr lang="en-US" sz="2000" b="1" dirty="0"/>
              <a:t> </a:t>
            </a:r>
            <a:r>
              <a:rPr lang="ru-RU" sz="2000" b="1" dirty="0"/>
              <a:t>в режиме Конструктор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105275" y="2455863"/>
            <a:ext cx="3532188" cy="1766887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4205288" y="2482850"/>
            <a:ext cx="3351212" cy="1695450"/>
          </a:xfrm>
          <a:prstGeom prst="roundRect">
            <a:avLst>
              <a:gd name="adj" fmla="val 8333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" name="AutoShape 162"/>
          <p:cNvSpPr>
            <a:spLocks noChangeArrowheads="1"/>
          </p:cNvSpPr>
          <p:nvPr/>
        </p:nvSpPr>
        <p:spPr bwMode="auto">
          <a:xfrm>
            <a:off x="6570663" y="1754188"/>
            <a:ext cx="2249487" cy="447675"/>
          </a:xfrm>
          <a:prstGeom prst="wedgeRoundRectCallout">
            <a:avLst>
              <a:gd name="adj1" fmla="val -32734"/>
              <a:gd name="adj2" fmla="val 12077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 err="1"/>
              <a:t>ЗапросЗаказы</a:t>
            </a:r>
            <a:endParaRPr lang="ru-RU" sz="2000" b="1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105275" y="4213225"/>
            <a:ext cx="3532188" cy="744538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4240213" y="4276725"/>
            <a:ext cx="3055937" cy="519113"/>
          </a:xfrm>
          <a:prstGeom prst="roundRect">
            <a:avLst>
              <a:gd name="adj" fmla="val 8333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4" name="AutoShape 162"/>
          <p:cNvSpPr>
            <a:spLocks noChangeArrowheads="1"/>
          </p:cNvSpPr>
          <p:nvPr/>
        </p:nvSpPr>
        <p:spPr bwMode="auto">
          <a:xfrm>
            <a:off x="5648325" y="5105400"/>
            <a:ext cx="2249488" cy="447675"/>
          </a:xfrm>
          <a:prstGeom prst="wedgeRoundRectCallout">
            <a:avLst>
              <a:gd name="adj1" fmla="val -23170"/>
              <a:gd name="adj2" fmla="val -12152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 err="1"/>
              <a:t>ЗапросКОплате</a:t>
            </a:r>
            <a:endParaRPr lang="ru-RU" sz="2000" b="1" dirty="0"/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341313" y="5516563"/>
            <a:ext cx="6061075" cy="936625"/>
            <a:chOff x="431" y="2713"/>
            <a:chExt cx="3818" cy="590"/>
          </a:xfrm>
        </p:grpSpPr>
        <p:sp>
          <p:nvSpPr>
            <p:cNvPr id="1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3524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Связи по номеру заказа настроены автоматически! </a:t>
              </a:r>
            </a:p>
          </p:txBody>
        </p:sp>
        <p:sp>
          <p:nvSpPr>
            <p:cNvPr id="1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400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92268"/>
            <a:ext cx="7951787" cy="45085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2390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9144000" cy="773113"/>
          </a:xfrm>
        </p:spPr>
        <p:txBody>
          <a:bodyPr>
            <a:noAutofit/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Кнопочные формы</a:t>
            </a:r>
          </a:p>
        </p:txBody>
      </p:sp>
      <p:sp>
        <p:nvSpPr>
          <p:cNvPr id="123909" name="Полилиния 18"/>
          <p:cNvSpPr>
            <a:spLocks/>
          </p:cNvSpPr>
          <p:nvPr/>
        </p:nvSpPr>
        <p:spPr bwMode="auto">
          <a:xfrm rot="10800000">
            <a:off x="2030413" y="2759093"/>
            <a:ext cx="1765300" cy="1722438"/>
          </a:xfrm>
          <a:custGeom>
            <a:avLst/>
            <a:gdLst>
              <a:gd name="T0" fmla="*/ 0 w 2959100"/>
              <a:gd name="T1" fmla="*/ 77761058 h 254000"/>
              <a:gd name="T2" fmla="*/ 1140680 w 2959100"/>
              <a:gd name="T3" fmla="*/ 0 h 254000"/>
              <a:gd name="T4" fmla="*/ 0 60000 65536"/>
              <a:gd name="T5" fmla="*/ 0 60000 65536"/>
              <a:gd name="T6" fmla="*/ 0 w 2959100"/>
              <a:gd name="T7" fmla="*/ 0 h 254000"/>
              <a:gd name="T8" fmla="*/ 2959100 w 2959100"/>
              <a:gd name="T9" fmla="*/ 254000 h 254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59100" h="254000">
                <a:moveTo>
                  <a:pt x="0" y="254000"/>
                </a:moveTo>
                <a:lnTo>
                  <a:pt x="2959100" y="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sm" len="sm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910" name="Полилиния 19"/>
          <p:cNvSpPr>
            <a:spLocks/>
          </p:cNvSpPr>
          <p:nvPr/>
        </p:nvSpPr>
        <p:spPr bwMode="auto">
          <a:xfrm rot="10800000">
            <a:off x="3338513" y="2833706"/>
            <a:ext cx="1579562" cy="2220912"/>
          </a:xfrm>
          <a:custGeom>
            <a:avLst/>
            <a:gdLst>
              <a:gd name="T0" fmla="*/ 8355 w 3017340"/>
              <a:gd name="T1" fmla="*/ 169789205 h 254000"/>
              <a:gd name="T2" fmla="*/ 432852 w 3017340"/>
              <a:gd name="T3" fmla="*/ 0 h 254000"/>
              <a:gd name="T4" fmla="*/ 0 60000 65536"/>
              <a:gd name="T5" fmla="*/ 0 60000 65536"/>
              <a:gd name="T6" fmla="*/ 0 w 3017340"/>
              <a:gd name="T7" fmla="*/ 0 h 254000"/>
              <a:gd name="T8" fmla="*/ 3017340 w 3017340"/>
              <a:gd name="T9" fmla="*/ 254000 h 254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17340" h="254000">
                <a:moveTo>
                  <a:pt x="58240" y="254000"/>
                </a:moveTo>
                <a:cubicBezTo>
                  <a:pt x="0" y="158169"/>
                  <a:pt x="2861449" y="62771"/>
                  <a:pt x="3017340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sm" len="sm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911" name="Скругленный прямоугольник 22"/>
          <p:cNvSpPr>
            <a:spLocks noChangeArrowheads="1"/>
          </p:cNvSpPr>
          <p:nvPr/>
        </p:nvSpPr>
        <p:spPr bwMode="auto">
          <a:xfrm>
            <a:off x="3797300" y="1881206"/>
            <a:ext cx="763588" cy="9525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912" name="Скругленный прямоугольник 22"/>
          <p:cNvSpPr>
            <a:spLocks noChangeArrowheads="1"/>
          </p:cNvSpPr>
          <p:nvPr/>
        </p:nvSpPr>
        <p:spPr bwMode="auto">
          <a:xfrm>
            <a:off x="4616450" y="1881206"/>
            <a:ext cx="625475" cy="9525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Связать кнопку с действием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873125"/>
            <a:ext cx="8470900" cy="831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5600" indent="-355600">
              <a:defRPr/>
            </a:pPr>
            <a:r>
              <a:rPr lang="ru-RU" sz="2400" b="1" dirty="0"/>
              <a:t>Макрос </a:t>
            </a:r>
            <a:r>
              <a:rPr lang="ru-RU" sz="2400" dirty="0"/>
              <a:t>(макрокоманда)</a:t>
            </a:r>
            <a:r>
              <a:rPr lang="ru-RU" sz="2400" b="1" dirty="0"/>
              <a:t> </a:t>
            </a:r>
            <a:r>
              <a:rPr lang="ru-RU" sz="2400" dirty="0"/>
              <a:t>– это подпрограмма для автоматизации действий пользователя.</a:t>
            </a:r>
          </a:p>
        </p:txBody>
      </p:sp>
      <p:sp>
        <p:nvSpPr>
          <p:cNvPr id="124933" name="Прямоугольник 4"/>
          <p:cNvSpPr>
            <a:spLocks noChangeArrowheads="1"/>
          </p:cNvSpPr>
          <p:nvPr/>
        </p:nvSpPr>
        <p:spPr bwMode="auto">
          <a:xfrm>
            <a:off x="419100" y="1725613"/>
            <a:ext cx="845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333399"/>
                </a:solidFill>
              </a:rPr>
              <a:t>Microsoft Office</a:t>
            </a:r>
            <a:r>
              <a:rPr lang="ru-RU" sz="2000"/>
              <a:t>: </a:t>
            </a:r>
            <a:r>
              <a:rPr lang="en-US" sz="2000" i="1"/>
              <a:t>Visual Basic for Applications </a:t>
            </a:r>
            <a:r>
              <a:rPr lang="en-US" sz="2000"/>
              <a:t>(VBA)</a:t>
            </a:r>
            <a:endParaRPr lang="ru-RU" sz="2000"/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2208213"/>
            <a:ext cx="8307387" cy="27352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7" name="Скругленный прямоугольник 22"/>
          <p:cNvSpPr>
            <a:spLocks noChangeArrowheads="1"/>
          </p:cNvSpPr>
          <p:nvPr/>
        </p:nvSpPr>
        <p:spPr bwMode="auto">
          <a:xfrm>
            <a:off x="5721350" y="3035300"/>
            <a:ext cx="765175" cy="30321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9800" y="4141788"/>
            <a:ext cx="3897313" cy="2279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0" name="Стрелка вправо 9"/>
          <p:cNvSpPr/>
          <p:nvPr/>
        </p:nvSpPr>
        <p:spPr bwMode="auto">
          <a:xfrm rot="8761668">
            <a:off x="6353175" y="4640263"/>
            <a:ext cx="1595438" cy="287337"/>
          </a:xfrm>
          <a:prstGeom prst="rightArrow">
            <a:avLst>
              <a:gd name="adj1" fmla="val 50000"/>
              <a:gd name="adj2" fmla="val 90625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AutoShape 162"/>
          <p:cNvSpPr>
            <a:spLocks noChangeArrowheads="1"/>
          </p:cNvSpPr>
          <p:nvPr/>
        </p:nvSpPr>
        <p:spPr bwMode="auto">
          <a:xfrm>
            <a:off x="7753350" y="3967163"/>
            <a:ext cx="1060450" cy="447675"/>
          </a:xfrm>
          <a:prstGeom prst="wedgeRoundRectCallout">
            <a:avLst>
              <a:gd name="adj1" fmla="val 18926"/>
              <a:gd name="adj2" fmla="val -14290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/>
              <a:t>ЛКМ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1438"/>
            <a:ext cx="9144000" cy="1000108"/>
          </a:xfrm>
        </p:spPr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Макрос</a:t>
            </a:r>
          </a:p>
        </p:txBody>
      </p:sp>
      <p:pic>
        <p:nvPicPr>
          <p:cNvPr id="1259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558825" cy="50371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714488"/>
            <a:ext cx="8375650" cy="250825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9144000" cy="773113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формы</a:t>
            </a:r>
          </a:p>
        </p:txBody>
      </p:sp>
      <p:pic>
        <p:nvPicPr>
          <p:cNvPr id="10445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1893899"/>
            <a:ext cx="8216900" cy="3178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3638550" y="3805249"/>
            <a:ext cx="2106613" cy="981073"/>
          </a:xfrm>
          <a:prstGeom prst="wedgeRoundRectCallout">
            <a:avLst>
              <a:gd name="adj1" fmla="val -102924"/>
              <a:gd name="adj2" fmla="val -3189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источник данных</a:t>
            </a:r>
          </a:p>
        </p:txBody>
      </p:sp>
      <p:sp>
        <p:nvSpPr>
          <p:cNvPr id="104454" name="Скругленный прямоугольник 6"/>
          <p:cNvSpPr>
            <a:spLocks noChangeArrowheads="1"/>
          </p:cNvSpPr>
          <p:nvPr/>
        </p:nvSpPr>
        <p:spPr bwMode="auto">
          <a:xfrm>
            <a:off x="2965450" y="2478099"/>
            <a:ext cx="2955925" cy="106838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5026025" y="1458924"/>
            <a:ext cx="3219450" cy="969944"/>
          </a:xfrm>
          <a:prstGeom prst="wedgeRoundRectCallout">
            <a:avLst>
              <a:gd name="adj1" fmla="val -80957"/>
              <a:gd name="adj2" fmla="val 6516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разные способы создания форм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форм через мастер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507376" cy="517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8375650" cy="714356"/>
          </a:xfrm>
        </p:spPr>
        <p:txBody>
          <a:bodyPr>
            <a:no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 на одну запись 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00108"/>
            <a:ext cx="1282700" cy="47783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5477" name="Picture 16"/>
          <p:cNvPicPr>
            <a:picLocks noChangeAspect="1" noChangeArrowheads="1"/>
          </p:cNvPicPr>
          <p:nvPr/>
        </p:nvPicPr>
        <p:blipFill>
          <a:blip r:embed="rId3"/>
          <a:srcRect b="629"/>
          <a:stretch>
            <a:fillRect/>
          </a:stretch>
        </p:blipFill>
        <p:spPr bwMode="auto">
          <a:xfrm>
            <a:off x="1539875" y="1698644"/>
            <a:ext cx="5908675" cy="43322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05478" name="Скругленный прямоугольник 12"/>
          <p:cNvSpPr>
            <a:spLocks noChangeArrowheads="1"/>
          </p:cNvSpPr>
          <p:nvPr/>
        </p:nvSpPr>
        <p:spPr bwMode="auto">
          <a:xfrm>
            <a:off x="1482725" y="5632469"/>
            <a:ext cx="3281363" cy="4397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5130800" y="4227531"/>
            <a:ext cx="2106613" cy="919163"/>
          </a:xfrm>
          <a:prstGeom prst="wedgeRoundRectCallout">
            <a:avLst>
              <a:gd name="adj1" fmla="val -88279"/>
              <a:gd name="adj2" fmla="val 9991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/>
              <a:t>переход по записям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0"/>
            <a:ext cx="8786874" cy="1000108"/>
          </a:xfrm>
        </p:spPr>
        <p:txBody>
          <a:bodyPr>
            <a:noAutofit/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Ленточная форма</a:t>
            </a:r>
          </a:p>
        </p:txBody>
      </p:sp>
      <p:pic>
        <p:nvPicPr>
          <p:cNvPr id="1065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41556"/>
            <a:ext cx="8552181" cy="4702154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2916238" cy="444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Разделенная форма</a:t>
            </a: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600950" cy="50450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071546"/>
            <a:ext cx="2717800" cy="43815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Режимы работы с формами</a:t>
            </a:r>
          </a:p>
        </p:txBody>
      </p:sp>
      <p:pic>
        <p:nvPicPr>
          <p:cNvPr id="108548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1009650"/>
            <a:ext cx="4216400" cy="1841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08550" name="Прямоугольник 11"/>
          <p:cNvSpPr>
            <a:spLocks noChangeArrowheads="1"/>
          </p:cNvSpPr>
          <p:nvPr/>
        </p:nvSpPr>
        <p:spPr bwMode="auto">
          <a:xfrm>
            <a:off x="473075" y="1012825"/>
            <a:ext cx="4208463" cy="185102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08551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336496"/>
              </a:clrFrom>
              <a:clrTo>
                <a:srgbClr val="3364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" y="1800225"/>
            <a:ext cx="2232025" cy="2914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08552" name="Rectangle 5"/>
          <p:cNvSpPr>
            <a:spLocks noChangeArrowheads="1"/>
          </p:cNvSpPr>
          <p:nvPr/>
        </p:nvSpPr>
        <p:spPr bwMode="auto">
          <a:xfrm>
            <a:off x="2941638" y="3013075"/>
            <a:ext cx="6015037" cy="362560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 b="1" dirty="0">
                <a:solidFill>
                  <a:schemeClr val="tx2"/>
                </a:solidFill>
              </a:rPr>
              <a:t>Режим формы </a:t>
            </a:r>
            <a:r>
              <a:rPr lang="ru-RU" sz="2800" dirty="0"/>
              <a:t>– просмотр и редактирование данных.</a:t>
            </a:r>
          </a:p>
          <a:p>
            <a:pPr marL="363538" indent="-363538"/>
            <a:r>
              <a:rPr lang="ru-RU" sz="2800" b="1" dirty="0">
                <a:solidFill>
                  <a:schemeClr val="tx2"/>
                </a:solidFill>
              </a:rPr>
              <a:t>Режим макета </a:t>
            </a:r>
            <a:r>
              <a:rPr lang="ru-RU" sz="2800" dirty="0">
                <a:solidFill>
                  <a:schemeClr val="tx2"/>
                </a:solidFill>
              </a:rPr>
              <a:t>– </a:t>
            </a:r>
            <a:r>
              <a:rPr lang="ru-RU" sz="2800" dirty="0"/>
              <a:t>просмотр данных, изменение оформления, перемещение элементов.</a:t>
            </a:r>
          </a:p>
          <a:p>
            <a:pPr marL="363538" indent="-363538">
              <a:spcBef>
                <a:spcPct val="20000"/>
              </a:spcBef>
            </a:pPr>
            <a:r>
              <a:rPr lang="ru-RU" sz="2800" b="1" dirty="0">
                <a:solidFill>
                  <a:schemeClr val="tx2"/>
                </a:solidFill>
              </a:rPr>
              <a:t>Конструктор</a:t>
            </a:r>
            <a:r>
              <a:rPr lang="ru-RU" sz="2800" dirty="0">
                <a:solidFill>
                  <a:srgbClr val="4040C0"/>
                </a:solidFill>
              </a:rPr>
              <a:t> </a:t>
            </a:r>
            <a:r>
              <a:rPr lang="ru-RU" sz="2800" dirty="0"/>
              <a:t>– изменение структуры и оформления, добавление новых элементов,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Конструктор форм</a:t>
            </a:r>
          </a:p>
        </p:txBody>
      </p:sp>
      <p:pic>
        <p:nvPicPr>
          <p:cNvPr id="109572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0288" y="1196975"/>
            <a:ext cx="5029200" cy="5219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09573" name="AutoShape 14"/>
          <p:cNvSpPr>
            <a:spLocks noChangeArrowheads="1"/>
          </p:cNvSpPr>
          <p:nvPr/>
        </p:nvSpPr>
        <p:spPr bwMode="auto">
          <a:xfrm rot="10800000">
            <a:off x="5851525" y="3902075"/>
            <a:ext cx="446088" cy="242888"/>
          </a:xfrm>
          <a:prstGeom prst="leftRightArrow">
            <a:avLst>
              <a:gd name="adj1" fmla="val 50000"/>
              <a:gd name="adj2" fmla="val 36732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428596" y="862012"/>
            <a:ext cx="1885979" cy="995351"/>
          </a:xfrm>
          <a:prstGeom prst="wedgeRoundRectCallout">
            <a:avLst>
              <a:gd name="adj1" fmla="val 76038"/>
              <a:gd name="adj2" fmla="val 7440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заголовок формы</a:t>
            </a:r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525463" y="3395662"/>
            <a:ext cx="1709737" cy="1033469"/>
          </a:xfrm>
          <a:prstGeom prst="wedgeRoundRectCallout">
            <a:avLst>
              <a:gd name="adj1" fmla="val 78042"/>
              <a:gd name="adj2" fmla="val 545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область данных</a:t>
            </a:r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>
            <a:off x="285720" y="5353050"/>
            <a:ext cx="2216180" cy="1004908"/>
          </a:xfrm>
          <a:prstGeom prst="wedgeRoundRectCallout">
            <a:avLst>
              <a:gd name="adj1" fmla="val 69779"/>
              <a:gd name="adj2" fmla="val 258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примечание формы</a:t>
            </a:r>
          </a:p>
        </p:txBody>
      </p:sp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6904038" y="2557462"/>
            <a:ext cx="2097087" cy="1085851"/>
          </a:xfrm>
          <a:prstGeom prst="wedgeRoundRectCallout">
            <a:avLst>
              <a:gd name="adj1" fmla="val -75712"/>
              <a:gd name="adj2" fmla="val 7876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/>
              <a:t>изменение размеров</a:t>
            </a:r>
          </a:p>
        </p:txBody>
      </p:sp>
      <p:sp>
        <p:nvSpPr>
          <p:cNvPr id="109578" name="AutoShape 14"/>
          <p:cNvSpPr>
            <a:spLocks noChangeArrowheads="1"/>
          </p:cNvSpPr>
          <p:nvPr/>
        </p:nvSpPr>
        <p:spPr bwMode="auto">
          <a:xfrm rot="-5400000">
            <a:off x="5311775" y="2492375"/>
            <a:ext cx="446088" cy="242888"/>
          </a:xfrm>
          <a:prstGeom prst="leftRightArrow">
            <a:avLst>
              <a:gd name="adj1" fmla="val 50000"/>
              <a:gd name="adj2" fmla="val 36732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109579" name="AutoShape 14"/>
          <p:cNvSpPr>
            <a:spLocks noChangeArrowheads="1"/>
          </p:cNvSpPr>
          <p:nvPr/>
        </p:nvSpPr>
        <p:spPr bwMode="auto">
          <a:xfrm rot="-5400000">
            <a:off x="4803775" y="5357813"/>
            <a:ext cx="447675" cy="241300"/>
          </a:xfrm>
          <a:prstGeom prst="leftRightArrow">
            <a:avLst>
              <a:gd name="adj1" fmla="val 50000"/>
              <a:gd name="adj2" fmla="val 37105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109580" name="AutoShape 14"/>
          <p:cNvSpPr>
            <a:spLocks noChangeArrowheads="1"/>
          </p:cNvSpPr>
          <p:nvPr/>
        </p:nvSpPr>
        <p:spPr bwMode="auto">
          <a:xfrm rot="-5400000">
            <a:off x="5333206" y="5841207"/>
            <a:ext cx="447675" cy="242888"/>
          </a:xfrm>
          <a:prstGeom prst="leftRightArrow">
            <a:avLst>
              <a:gd name="adj1" fmla="val 50000"/>
              <a:gd name="adj2" fmla="val 36863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F07F09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415</Words>
  <Application>Microsoft Office PowerPoint</Application>
  <PresentationFormat>Экран (4:3)</PresentationFormat>
  <Paragraphs>118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Формы  (MS Access)</vt:lpstr>
      <vt:lpstr>Зачем нужны формы?</vt:lpstr>
      <vt:lpstr>Создание формы</vt:lpstr>
      <vt:lpstr>Создание форм через мастер</vt:lpstr>
      <vt:lpstr>Форма на одну запись </vt:lpstr>
      <vt:lpstr>Ленточная форма</vt:lpstr>
      <vt:lpstr>Разделенная форма</vt:lpstr>
      <vt:lpstr>Режимы работы с формами</vt:lpstr>
      <vt:lpstr>Конструктор форм</vt:lpstr>
      <vt:lpstr>Свойства формы и ее элементов</vt:lpstr>
      <vt:lpstr>Некоторые свойства формы (Макет)</vt:lpstr>
      <vt:lpstr>Свойства элементов</vt:lpstr>
      <vt:lpstr>Связанные элементы</vt:lpstr>
      <vt:lpstr>Группировка по столбцам (Макет)</vt:lpstr>
      <vt:lpstr>Оформление элементов</vt:lpstr>
      <vt:lpstr>Добавление новых полей</vt:lpstr>
      <vt:lpstr>Добавление новых элементов</vt:lpstr>
      <vt:lpstr>Форма с подчинённой (субформой)</vt:lpstr>
      <vt:lpstr>Подчинённая форма ЗапросЗаказы</vt:lpstr>
      <vt:lpstr>Подчинённая форма ЗапросЗаказы</vt:lpstr>
      <vt:lpstr>Подчинённая форма ЗапросКОплате</vt:lpstr>
      <vt:lpstr>Добавление подчинённых форм</vt:lpstr>
      <vt:lpstr>Кнопочные формы</vt:lpstr>
      <vt:lpstr>Связать кнопку с действием</vt:lpstr>
      <vt:lpstr>Макрос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 (MS Access)</dc:title>
  <dc:creator>Я</dc:creator>
  <cp:lastModifiedBy>Я</cp:lastModifiedBy>
  <cp:revision>35</cp:revision>
  <dcterms:created xsi:type="dcterms:W3CDTF">2022-11-03T11:57:00Z</dcterms:created>
  <dcterms:modified xsi:type="dcterms:W3CDTF">2022-12-05T09:35:30Z</dcterms:modified>
</cp:coreProperties>
</file>