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9" r:id="rId11"/>
    <p:sldId id="265" r:id="rId12"/>
    <p:sldId id="266" r:id="rId13"/>
    <p:sldId id="268" r:id="rId14"/>
    <p:sldId id="267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BD9E48-457C-4F04-8676-ADDD6B20C067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15060A-AE81-4682-AE7E-70E836936D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7165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15060A-AE81-4682-AE7E-70E836936D9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672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725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15051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0450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32982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866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6227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87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67368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9128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21650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0053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ECB6A5-1030-4EE2-ADDC-F2707D7152FF}" type="datetimeFigureOut">
              <a:rPr lang="ru-RU" smtClean="0"/>
              <a:t>07.09.2022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47EDC-9222-4051-9379-C0F3520DFE4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7463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524000" y="1847712"/>
            <a:ext cx="934212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b="1" i="1" dirty="0" smtClean="0">
                <a:solidFill>
                  <a:srgbClr val="002060"/>
                </a:solidFill>
              </a:rPr>
              <a:t>Физические величины</a:t>
            </a:r>
          </a:p>
          <a:p>
            <a:pPr algn="ctr"/>
            <a:endParaRPr lang="ru-RU" sz="5400" b="1" i="1" dirty="0" smtClean="0">
              <a:solidFill>
                <a:srgbClr val="002060"/>
              </a:solidFill>
            </a:endParaRPr>
          </a:p>
          <a:p>
            <a:pPr algn="ctr"/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Скалярные</a:t>
            </a:r>
            <a:r>
              <a:rPr lang="ru-RU" sz="5400" b="1" i="1" dirty="0" smtClean="0">
                <a:solidFill>
                  <a:srgbClr val="002060"/>
                </a:solidFill>
              </a:rPr>
              <a:t>   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Векторные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4053840" y="2682240"/>
            <a:ext cx="1219200" cy="91979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6873240" y="2697480"/>
            <a:ext cx="1021080" cy="904558"/>
          </a:xfrm>
          <a:prstGeom prst="straightConnector1">
            <a:avLst/>
          </a:prstGeom>
          <a:ln w="254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761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TextBox 6"/>
              <p:cNvSpPr txBox="1"/>
              <p:nvPr/>
            </p:nvSpPr>
            <p:spPr>
              <a:xfrm>
                <a:off x="434340" y="526220"/>
                <a:ext cx="10942320" cy="20354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i="1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Векторное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- </a:t>
                </a:r>
                <a:r>
                  <a:rPr lang="ru-RU" sz="4000" i="1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:r>
                  <a:rPr lang="en-US" sz="4000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:r>
                  <a:rPr lang="ru-RU" sz="2400" dirty="0" smtClean="0"/>
                  <a:t>х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4000" i="1" dirty="0" smtClean="0"/>
                  <a:t>, модуль которого определяется формулой с=</a:t>
                </a:r>
                <a:r>
                  <a:rPr lang="en-US" sz="4000" i="1" dirty="0" err="1" smtClean="0"/>
                  <a:t>ab·sin</a:t>
                </a:r>
                <a:r>
                  <a:rPr lang="el-GR" sz="4000" i="1" dirty="0" smtClean="0"/>
                  <a:t>α</a:t>
                </a:r>
                <a:r>
                  <a:rPr lang="en-US" sz="4000" i="1" dirty="0" smtClean="0"/>
                  <a:t>.</a:t>
                </a:r>
                <a:endParaRPr lang="en-US" sz="4000" i="1" dirty="0" smtClean="0"/>
              </a:p>
            </p:txBody>
          </p:sp>
        </mc:Choice>
        <mc:Fallback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526220"/>
                <a:ext cx="10942320" cy="2035494"/>
              </a:xfrm>
              <a:prstGeom prst="rect">
                <a:avLst/>
              </a:prstGeom>
              <a:blipFill rotWithShape="0">
                <a:blip r:embed="rId3"/>
                <a:stretch>
                  <a:fillRect t="-5389" r="-1616" b="-119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753" y="2561714"/>
            <a:ext cx="3407164" cy="3555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780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866137" y="1243420"/>
                <a:ext cx="6888480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i="1" dirty="0" smtClean="0">
                    <a:solidFill>
                      <a:srgbClr val="C00000"/>
                    </a:solidFill>
                  </a:rPr>
                  <a:t>Проекция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 на ось х 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– это число а</a:t>
                </a:r>
                <a:r>
                  <a:rPr lang="ru-RU" sz="3600" b="1" i="1" baseline="-25000" dirty="0" smtClean="0">
                    <a:solidFill>
                      <a:srgbClr val="002060"/>
                    </a:solidFill>
                  </a:rPr>
                  <a:t>х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 = 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en-US" sz="3600" b="1" dirty="0" smtClean="0">
                    <a:solidFill>
                      <a:srgbClr val="002060"/>
                    </a:solidFill>
                  </a:rPr>
                  <a:t>|·cos</a:t>
                </a:r>
                <a:r>
                  <a:rPr lang="el-GR" sz="3600" b="1" dirty="0" smtClean="0">
                    <a:solidFill>
                      <a:srgbClr val="002060"/>
                    </a:solidFill>
                  </a:rPr>
                  <a:t>α</a:t>
                </a:r>
                <a:r>
                  <a:rPr lang="en-US" sz="3600" b="1" dirty="0" smtClean="0">
                    <a:solidFill>
                      <a:srgbClr val="002060"/>
                    </a:solidFill>
                  </a:rPr>
                  <a:t>= a· cos</a:t>
                </a:r>
                <a:r>
                  <a:rPr lang="el-GR" sz="3600" b="1" dirty="0" smtClean="0">
                    <a:solidFill>
                      <a:srgbClr val="002060"/>
                    </a:solidFill>
                  </a:rPr>
                  <a:t>α</a:t>
                </a:r>
                <a:r>
                  <a:rPr lang="en-US" sz="3600" b="1" dirty="0">
                    <a:solidFill>
                      <a:srgbClr val="002060"/>
                    </a:solidFill>
                  </a:rPr>
                  <a:t>.</a:t>
                </a:r>
                <a:endParaRPr lang="ru-RU" sz="36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6137" y="1243420"/>
                <a:ext cx="6888480" cy="1200329"/>
              </a:xfrm>
              <a:prstGeom prst="rect">
                <a:avLst/>
              </a:prstGeom>
              <a:blipFill rotWithShape="0">
                <a:blip r:embed="rId3"/>
                <a:stretch>
                  <a:fillRect l="-1062" t="-8122" r="-106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6</a:t>
            </a:r>
            <a:r>
              <a:rPr lang="en-US" sz="4000" b="1" i="1" dirty="0" smtClean="0">
                <a:solidFill>
                  <a:srgbClr val="7030A0"/>
                </a:solidFill>
              </a:rPr>
              <a:t>.</a:t>
            </a:r>
            <a:r>
              <a:rPr lang="ru-RU" sz="4000" b="1" i="1" dirty="0" smtClean="0">
                <a:solidFill>
                  <a:srgbClr val="7030A0"/>
                </a:solidFill>
              </a:rPr>
              <a:t>Проекция вектора на координатную ось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8750" t="46032" r="70750" b="36118"/>
          <a:stretch/>
        </p:blipFill>
        <p:spPr>
          <a:xfrm>
            <a:off x="563880" y="1229400"/>
            <a:ext cx="3388874" cy="178812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34340" y="2676222"/>
            <a:ext cx="1128522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tx1"/>
                </a:solidFill>
              </a:rPr>
              <a:t>Проекция обозначается той же буквой, что и вектор, с добавлением индекса, указывающего направление (ось), на которое спроектирован вектор</a:t>
            </a:r>
            <a:r>
              <a:rPr lang="en-US" sz="3200" b="1" dirty="0" smtClean="0">
                <a:solidFill>
                  <a:schemeClr val="tx1"/>
                </a:solidFill>
              </a:rPr>
              <a:t>.</a:t>
            </a:r>
            <a:endParaRPr lang="ru-RU" sz="3200" b="1" dirty="0" smtClean="0">
              <a:solidFill>
                <a:schemeClr val="tx1"/>
              </a:solidFill>
            </a:endParaRP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Проекция вектора на ось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– расстояние между точками пересечения оси с перпендикулярами, проведёнными из начала и конца вектора на ось.</a:t>
            </a:r>
          </a:p>
          <a:p>
            <a:r>
              <a:rPr lang="ru-RU" sz="3200" b="1" dirty="0" smtClean="0"/>
              <a:t>Если вектор образует с осью острый угол, то </a:t>
            </a:r>
            <a:r>
              <a:rPr lang="en-US" sz="3200" b="1" dirty="0" smtClean="0"/>
              <a:t>cos</a:t>
            </a:r>
            <a:r>
              <a:rPr lang="el-GR" sz="3200" b="1" dirty="0" smtClean="0"/>
              <a:t>α</a:t>
            </a:r>
            <a:r>
              <a:rPr lang="en-US" sz="3200" b="1" dirty="0" smtClean="0"/>
              <a:t>&gt;0,</a:t>
            </a:r>
            <a:r>
              <a:rPr lang="ru-RU" sz="3200" b="1" i="1" dirty="0" smtClean="0">
                <a:solidFill>
                  <a:srgbClr val="002060"/>
                </a:solidFill>
              </a:rPr>
              <a:t> а</a:t>
            </a:r>
            <a:r>
              <a:rPr lang="ru-RU" sz="3200" b="1" i="1" baseline="-25000" dirty="0" smtClean="0">
                <a:solidFill>
                  <a:srgbClr val="002060"/>
                </a:solidFill>
              </a:rPr>
              <a:t>х</a:t>
            </a:r>
            <a:r>
              <a:rPr lang="ru-RU" sz="3200" b="1" i="1" dirty="0" smtClean="0">
                <a:solidFill>
                  <a:srgbClr val="002060"/>
                </a:solidFill>
              </a:rPr>
              <a:t> </a:t>
            </a:r>
            <a:r>
              <a:rPr lang="en-US" sz="3200" b="1" i="1" dirty="0" smtClean="0">
                <a:solidFill>
                  <a:srgbClr val="002060"/>
                </a:solidFill>
              </a:rPr>
              <a:t>&gt;0</a:t>
            </a:r>
            <a:r>
              <a:rPr lang="ru-RU" sz="3200" b="1" dirty="0" smtClean="0">
                <a:solidFill>
                  <a:schemeClr val="tx1"/>
                </a:solidFill>
              </a:rPr>
              <a:t> </a:t>
            </a:r>
            <a:endParaRPr lang="ru-RU" sz="32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827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434840" y="1229401"/>
                <a:ext cx="6888480" cy="27556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200" b="1" i="1" dirty="0" smtClean="0"/>
                  <a:t>Получившиеся 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ОА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 </a:t>
                </a:r>
                <a:r>
                  <a:rPr lang="ru-RU" sz="3200" b="1" i="1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b="1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1" i="1" smtClean="0">
                            <a:latin typeface="Cambria Math" panose="02040503050406030204" pitchFamily="18" charset="0"/>
                          </a:rPr>
                          <m:t>ОВ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en-US" sz="3200" b="1" i="1" dirty="0" smtClean="0"/>
                  <a:t> </a:t>
                </a:r>
                <a:r>
                  <a:rPr lang="ru-RU" sz="3200" dirty="0" smtClean="0"/>
                  <a:t>называют составляющими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по заданным направлениям.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32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3200" b="1" i="1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2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32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endParaRPr lang="ru-RU" sz="3200" b="1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34840" y="1229401"/>
                <a:ext cx="6888480" cy="2755626"/>
              </a:xfrm>
              <a:prstGeom prst="rect">
                <a:avLst/>
              </a:prstGeom>
              <a:blipFill rotWithShape="0">
                <a:blip r:embed="rId3"/>
                <a:stretch>
                  <a:fillRect b="-641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7. </a:t>
            </a:r>
            <a:r>
              <a:rPr lang="ru-RU" sz="4000" b="1" i="1" dirty="0" smtClean="0">
                <a:solidFill>
                  <a:srgbClr val="7030A0"/>
                </a:solidFill>
              </a:rPr>
              <a:t>Разложение вектора на составляющие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2625" t="24901" r="7000" b="46418"/>
          <a:stretch/>
        </p:blipFill>
        <p:spPr>
          <a:xfrm>
            <a:off x="708660" y="1229401"/>
            <a:ext cx="3398520" cy="3354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28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34340" y="1229401"/>
                <a:ext cx="10713720" cy="492769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i="1" u="sng" dirty="0" smtClean="0"/>
                  <a:t>Закон сложения скоростей</a:t>
                </a:r>
                <a:r>
                  <a:rPr lang="ru-RU" sz="2800" b="1" dirty="0"/>
                  <a:t>.</a:t>
                </a:r>
                <a:r>
                  <a:rPr lang="ru-RU" sz="2800" b="1" i="1" dirty="0"/>
                  <a:t> </a:t>
                </a:r>
                <a:r>
                  <a:rPr lang="ru-RU" sz="2800" dirty="0"/>
                  <a:t>Всякое движение можно представить как результат сложения нескольких движений, его составляющих. Иногда в задачах полезно рассматривать движение какого-либо тела относительно двух систем отсчета. Одну систему отсчета условно считают «неподвижной», а движение и скорость тела в этой системе называют </a:t>
                </a:r>
                <a:r>
                  <a:rPr lang="ru-RU" sz="2800" b="1" dirty="0"/>
                  <a:t>абсолютными</a:t>
                </a:r>
                <a:r>
                  <a:rPr lang="ru-RU" sz="2800" b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абс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 </a:t>
                </a:r>
                <a:r>
                  <a:rPr lang="ru-RU" sz="2800" b="1" i="1" dirty="0" smtClean="0"/>
                  <a:t>. </a:t>
                </a:r>
                <a:r>
                  <a:rPr lang="ru-RU" sz="2800" dirty="0"/>
                  <a:t>Другая (условно «подвижная») система движется </a:t>
                </a:r>
                <a:r>
                  <a:rPr lang="ru-RU" sz="2800" u="sng" dirty="0"/>
                  <a:t>поступательно</a:t>
                </a:r>
                <a:r>
                  <a:rPr lang="ru-RU" sz="2800" dirty="0"/>
                  <a:t> с некоторой скоростью (называемой </a:t>
                </a:r>
                <a:r>
                  <a:rPr lang="ru-RU" sz="2800" b="1" dirty="0"/>
                  <a:t>переносной 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пер</m:t>
                        </m:r>
                      </m:e>
                    </m:acc>
                  </m:oMath>
                </a14:m>
                <a:r>
                  <a:rPr lang="ru-RU" sz="2800" dirty="0"/>
                  <a:t>)</a:t>
                </a:r>
                <a:r>
                  <a:rPr lang="ru-RU" sz="2800" b="1" i="1" dirty="0" smtClean="0"/>
                  <a:t> </a:t>
                </a:r>
                <a:r>
                  <a:rPr lang="ru-RU" sz="2800" dirty="0"/>
                  <a:t>относительно первой системы. Скорость тела относительно «подвижной» системы называется </a:t>
                </a:r>
                <a:r>
                  <a:rPr lang="ru-RU" sz="2800" b="1" dirty="0"/>
                  <a:t>относительной </a:t>
                </a:r>
                <a:r>
                  <a:rPr lang="ru-RU" sz="2800" dirty="0"/>
                  <a:t>скоростью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отн</m:t>
                        </m:r>
                      </m:e>
                    </m:acc>
                  </m:oMath>
                </a14:m>
                <a:r>
                  <a:rPr lang="ru-RU" sz="2800" dirty="0"/>
                  <a:t> </a:t>
                </a:r>
                <a:endParaRPr lang="ru-RU" sz="2800" b="1" i="1" dirty="0" smtClean="0"/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абс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отн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ʋ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пер</m:t>
                        </m:r>
                      </m:e>
                    </m:acc>
                  </m:oMath>
                </a14:m>
                <a:endParaRPr lang="ru-RU" sz="2800" b="1" i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1229401"/>
                <a:ext cx="10713720" cy="4927696"/>
              </a:xfrm>
              <a:prstGeom prst="rect">
                <a:avLst/>
              </a:prstGeom>
              <a:blipFill rotWithShape="0">
                <a:blip r:embed="rId3"/>
                <a:stretch>
                  <a:fillRect l="-1024" t="-1238" r="-1820" b="-7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8680" y="521515"/>
            <a:ext cx="107594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7. </a:t>
            </a:r>
            <a:r>
              <a:rPr lang="ru-RU" sz="4000" b="1" i="1" dirty="0" smtClean="0">
                <a:solidFill>
                  <a:srgbClr val="7030A0"/>
                </a:solidFill>
              </a:rPr>
              <a:t>Разложение вектора на составляющие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88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069079" y="1578825"/>
                <a:ext cx="7450313" cy="3108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800" b="1" i="1" dirty="0" smtClean="0">
                    <a:solidFill>
                      <a:srgbClr val="002060"/>
                    </a:solidFill>
                  </a:rPr>
                  <a:t>Векторы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ru-RU" sz="2800" b="1" i="1" dirty="0" smtClean="0">
                    <a:solidFill>
                      <a:srgbClr val="002060"/>
                    </a:solidFill>
                  </a:rPr>
                  <a:t> и</a:t>
                </a:r>
                <a:r>
                  <a:rPr lang="en-US" sz="2800" b="1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r>
                  <a:rPr lang="ru-RU" sz="2800" b="1" i="1" dirty="0" smtClean="0">
                    <a:solidFill>
                      <a:srgbClr val="002060"/>
                    </a:solidFill>
                  </a:rPr>
                  <a:t> называют </a:t>
                </a:r>
                <a:r>
                  <a:rPr lang="ru-RU" sz="2800" b="1" i="1" dirty="0" smtClean="0">
                    <a:solidFill>
                      <a:srgbClr val="FF0000"/>
                    </a:solidFill>
                  </a:rPr>
                  <a:t>единичными векторами или ортами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en-US" sz="28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endParaRPr lang="ru-RU" sz="2800" b="1" i="1" dirty="0" smtClean="0"/>
              </a:p>
              <a:p>
                <a:pPr algn="ctr"/>
                <a:r>
                  <a:rPr lang="ru-RU" sz="2800" b="1" i="1" dirty="0" smtClean="0"/>
                  <a:t>Если векторы </a:t>
                </a:r>
                <a:r>
                  <a:rPr lang="ru-RU" sz="2800" b="1" i="1" dirty="0" err="1" smtClean="0"/>
                  <a:t>коллинеарны</a:t>
                </a:r>
                <a:r>
                  <a:rPr lang="ru-RU" sz="2800" b="1" i="1" dirty="0" smtClean="0"/>
                  <a:t>, то они пропорциональны, поэтому существуют такие числа </a:t>
                </a:r>
                <a:r>
                  <a:rPr lang="en-US" sz="2800" b="1" i="1" dirty="0" smtClean="0"/>
                  <a:t>m</a:t>
                </a:r>
                <a:r>
                  <a:rPr lang="ru-RU" sz="2800" b="1" i="1" dirty="0" smtClean="0"/>
                  <a:t> и</a:t>
                </a:r>
                <a:r>
                  <a:rPr lang="en-US" sz="2800" b="1" i="1" dirty="0" smtClean="0"/>
                  <a:t> n</a:t>
                </a:r>
                <a:r>
                  <a:rPr lang="ru-RU" sz="2800" b="1" i="1" dirty="0" smtClean="0"/>
                  <a:t>, что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</a:t>
                </a:r>
                <a:r>
                  <a:rPr lang="en-US" sz="2800" b="1" i="1" dirty="0" smtClean="0"/>
                  <a:t>m·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𝒊</m:t>
                        </m:r>
                      </m:e>
                    </m:acc>
                  </m:oMath>
                </a14:m>
                <a:r>
                  <a:rPr lang="en-US" sz="2800" b="1" i="1" dirty="0" smtClean="0"/>
                  <a:t> </a:t>
                </a:r>
                <a:r>
                  <a:rPr lang="ru-RU" sz="2800" b="1" i="1" dirty="0" smtClean="0"/>
                  <a:t>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𝒂</m:t>
                        </m:r>
                        <m:r>
                          <a:rPr lang="ru-RU" sz="2800" b="1" i="1" baseline="-25000" dirty="0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acc>
                  </m:oMath>
                </a14:m>
                <a:r>
                  <a:rPr lang="ru-RU" sz="2800" b="1" i="1" dirty="0" smtClean="0"/>
                  <a:t> =</a:t>
                </a:r>
                <a:r>
                  <a:rPr lang="en-US" sz="2800" b="1" i="1" dirty="0" smtClean="0"/>
                  <a:t>n·</a:t>
                </a:r>
                <a:r>
                  <a:rPr lang="ru-RU" sz="2800" b="1" i="1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2800" b="1" i="1" dirty="0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1" i="1" dirty="0" smtClean="0">
                            <a:latin typeface="Cambria Math" panose="02040503050406030204" pitchFamily="18" charset="0"/>
                          </a:rPr>
                          <m:t>𝒋</m:t>
                        </m:r>
                      </m:e>
                    </m:acc>
                  </m:oMath>
                </a14:m>
                <a:endParaRPr lang="en-US" sz="2800" b="1" i="1" dirty="0" smtClean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9079" y="1578825"/>
                <a:ext cx="7450313" cy="3108543"/>
              </a:xfrm>
              <a:prstGeom prst="rect">
                <a:avLst/>
              </a:prstGeom>
              <a:blipFill rotWithShape="0">
                <a:blip r:embed="rId3"/>
                <a:stretch>
                  <a:fillRect t="-1961" b="-47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85750" y="237744"/>
            <a:ext cx="1162050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3600" b="1" i="1" dirty="0" smtClean="0">
                <a:solidFill>
                  <a:srgbClr val="7030A0"/>
                </a:solidFill>
              </a:rPr>
              <a:t>8</a:t>
            </a:r>
            <a:r>
              <a:rPr lang="en-US" sz="3600" b="1" i="1" dirty="0" smtClean="0">
                <a:solidFill>
                  <a:srgbClr val="7030A0"/>
                </a:solidFill>
              </a:rPr>
              <a:t>. </a:t>
            </a:r>
            <a:r>
              <a:rPr lang="ru-RU" sz="3600" b="1" i="1" dirty="0" smtClean="0">
                <a:solidFill>
                  <a:srgbClr val="7030A0"/>
                </a:solidFill>
              </a:rPr>
              <a:t>Проектирование (проецирование) векторов на оси декартовой системы координат составляющие</a:t>
            </a:r>
            <a:endParaRPr lang="ru-RU" sz="36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21000" t="56670" r="56000" b="20208"/>
          <a:stretch/>
        </p:blipFill>
        <p:spPr>
          <a:xfrm>
            <a:off x="672607" y="1591703"/>
            <a:ext cx="3533962" cy="235545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672607" y="4426828"/>
                <a:ext cx="10404086" cy="1508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 </a:t>
                </a:r>
                <a:r>
                  <a:rPr lang="ru-RU" sz="2800" dirty="0" smtClean="0"/>
                  <a:t>Любой вектор на плоскости может быть представлен в виде:</a:t>
                </a:r>
                <a:endParaRPr lang="ru-RU" sz="2800" b="1" i="1" dirty="0" smtClean="0"/>
              </a:p>
              <a:p>
                <a:r>
                  <a:rPr lang="en-US" sz="2800" dirty="0" smtClean="0"/>
                  <a:t>m·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ru-RU" sz="2800" dirty="0" smtClean="0"/>
                  <a:t> +</a:t>
                </a:r>
                <a:r>
                  <a:rPr lang="en-US" sz="2800" dirty="0" smtClean="0"/>
                  <a:t> m·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8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28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sz="2800" dirty="0" smtClean="0"/>
                  <a:t>    m=a</a:t>
                </a:r>
                <a:r>
                  <a:rPr lang="en-US" sz="2800" baseline="-25000" dirty="0" smtClean="0"/>
                  <a:t>x</a:t>
                </a:r>
                <a:r>
                  <a:rPr lang="en-US" sz="2800" dirty="0" smtClean="0"/>
                  <a:t>, n=a</a:t>
                </a:r>
                <a:r>
                  <a:rPr lang="en-US" sz="2800" baseline="-25000" dirty="0" smtClean="0"/>
                  <a:t>y</a:t>
                </a:r>
                <a:r>
                  <a:rPr lang="en-US" sz="2800" dirty="0" smtClean="0"/>
                  <a:t>.</a:t>
                </a:r>
                <a:r>
                  <a:rPr lang="ru-RU" sz="2800" dirty="0" smtClean="0"/>
                  <a:t> </a:t>
                </a:r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28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2800" dirty="0" smtClean="0"/>
                  <a:t> = </a:t>
                </a:r>
                <a:r>
                  <a:rPr lang="en-US" sz="2800" dirty="0" smtClean="0"/>
                  <a:t>a</a:t>
                </a:r>
                <a:r>
                  <a:rPr lang="en-US" sz="2800" baseline="-25000" dirty="0" smtClean="0"/>
                  <a:t>x</a:t>
                </a:r>
                <a:r>
                  <a:rPr lang="en-US" sz="2800" dirty="0" smtClean="0"/>
                  <a:t> ·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</m:acc>
                  </m:oMath>
                </a14:m>
                <a:r>
                  <a:rPr lang="ru-RU" sz="2800" dirty="0" smtClean="0"/>
                  <a:t> +</a:t>
                </a:r>
                <a:r>
                  <a:rPr lang="en-US" sz="2800" dirty="0" smtClean="0"/>
                  <a:t> a</a:t>
                </a:r>
                <a:r>
                  <a:rPr lang="en-US" sz="2800" baseline="-25000" dirty="0" smtClean="0"/>
                  <a:t>y</a:t>
                </a:r>
                <a:r>
                  <a:rPr lang="en-US" sz="2800" dirty="0" smtClean="0"/>
                  <a:t>·</a:t>
                </a:r>
                <a:r>
                  <a:rPr lang="ru-RU" sz="28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28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e>
                    </m:ac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2607" y="4426828"/>
                <a:ext cx="10404086" cy="1508105"/>
              </a:xfrm>
              <a:prstGeom prst="rect">
                <a:avLst/>
              </a:prstGeom>
              <a:blipFill rotWithShape="0">
                <a:blip r:embed="rId5"/>
                <a:stretch>
                  <a:fillRect l="-1172" b="-1048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3005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9360" y="1801675"/>
            <a:ext cx="688848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i="1" dirty="0" smtClean="0">
                <a:solidFill>
                  <a:srgbClr val="002060"/>
                </a:solidFill>
              </a:rPr>
              <a:t>Операции над векторами</a:t>
            </a:r>
            <a:endParaRPr lang="ru-RU" sz="60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2456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388620" y="421135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7700" y="578198"/>
            <a:ext cx="108966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Вектор -</a:t>
            </a:r>
            <a:r>
              <a:rPr lang="ru-RU" sz="4000" b="1" i="1" dirty="0" smtClean="0">
                <a:solidFill>
                  <a:srgbClr val="002060"/>
                </a:solidFill>
              </a:rPr>
              <a:t> направленный отрезок прямой</a:t>
            </a:r>
          </a:p>
          <a:p>
            <a:pPr algn="ctr"/>
            <a:r>
              <a:rPr lang="ru-RU" sz="4000" b="1" i="1" dirty="0" smtClean="0"/>
              <a:t>Если конец вектора совпадает с его началом, то вектор называют </a:t>
            </a:r>
            <a:r>
              <a:rPr lang="ru-RU" sz="4000" b="1" i="1" dirty="0" smtClean="0">
                <a:solidFill>
                  <a:srgbClr val="C00000"/>
                </a:solidFill>
              </a:rPr>
              <a:t>нулевым</a:t>
            </a:r>
            <a:r>
              <a:rPr lang="ru-RU" sz="4000" b="1" i="1" dirty="0" smtClean="0">
                <a:solidFill>
                  <a:srgbClr val="002060"/>
                </a:solidFill>
              </a:rPr>
              <a:t>.</a:t>
            </a:r>
          </a:p>
          <a:p>
            <a:pPr algn="ctr"/>
            <a:r>
              <a:rPr lang="ru-RU" sz="4000" b="1" i="1" dirty="0" smtClean="0">
                <a:solidFill>
                  <a:srgbClr val="C00000"/>
                </a:solidFill>
              </a:rPr>
              <a:t>Модуль вектора </a:t>
            </a:r>
            <a:r>
              <a:rPr lang="ru-RU" sz="4000" b="1" i="1" dirty="0" smtClean="0">
                <a:solidFill>
                  <a:srgbClr val="002060"/>
                </a:solidFill>
              </a:rPr>
              <a:t>– число, выражающее длину направленного отрезка.</a:t>
            </a:r>
            <a:endParaRPr lang="ru-RU" sz="4000" b="1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/>
          <a:srcRect l="52750" t="25766" r="33875" b="60894"/>
          <a:stretch/>
        </p:blipFill>
        <p:spPr>
          <a:xfrm>
            <a:off x="457200" y="3701834"/>
            <a:ext cx="3642360" cy="227945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488180" y="3646272"/>
            <a:ext cx="64389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/>
              <a:t>Векторы, лежащие на одной прямой или на параллельных прямых, называют </a:t>
            </a:r>
            <a:r>
              <a:rPr lang="ru-RU" sz="4000" b="1" i="1" dirty="0">
                <a:solidFill>
                  <a:srgbClr val="C00000"/>
                </a:solidFill>
              </a:rPr>
              <a:t>коллинеарными</a:t>
            </a:r>
            <a:r>
              <a:rPr lang="ru-RU" sz="4000" b="1" i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236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06880" y="579220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</a:rPr>
              <a:t>  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925830" y="731113"/>
                <a:ext cx="10595610" cy="38766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dirty="0"/>
                  <a:t>Совпадающие по модулю коллинеарные векторы, имеющие одинаковое направление, считаются равными друг другу. </a:t>
                </a:r>
                <a:r>
                  <a:rPr lang="ru-RU" sz="4000" dirty="0" smtClean="0"/>
                  <a:t>Если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 smtClean="0"/>
                  <a:t> 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dirty="0"/>
                  <a:t>то, по определению, </a:t>
                </a:r>
                <a:r>
                  <a:rPr lang="en-US" sz="4000" dirty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4000" b="0" i="0" smtClean="0"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ru-RU" sz="4000" dirty="0" smtClean="0"/>
                  <a:t> = </a:t>
                </a:r>
                <a:r>
                  <a:rPr lang="en-US" sz="4000" dirty="0" smtClean="0"/>
                  <a:t>|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en-US" sz="4000" dirty="0" smtClean="0"/>
                  <a:t>|</a:t>
                </a:r>
                <a:r>
                  <a:rPr lang="ru-RU" sz="4000" dirty="0" smtClean="0"/>
                  <a:t>  (а=</a:t>
                </a:r>
                <a:r>
                  <a:rPr lang="en-US" sz="4000" dirty="0" smtClean="0"/>
                  <a:t>b</a:t>
                </a:r>
                <a:r>
                  <a:rPr lang="ru-RU" sz="4000" dirty="0" smtClean="0"/>
                  <a:t>), </a:t>
                </a:r>
                <a:r>
                  <a:rPr lang="ru-RU" sz="4000" dirty="0"/>
                  <a:t>обратное утверждение не всегда </a:t>
                </a:r>
                <a:r>
                  <a:rPr lang="ru-RU" sz="4000" dirty="0" smtClean="0"/>
                  <a:t>справедливо</a:t>
                </a:r>
                <a:endParaRPr lang="ru-RU" sz="4000" dirty="0"/>
              </a:p>
              <a:p>
                <a:pPr algn="ctr"/>
                <a:endParaRPr lang="ru-RU" sz="40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830" y="731113"/>
                <a:ext cx="10595610" cy="3876639"/>
              </a:xfrm>
              <a:prstGeom prst="rect">
                <a:avLst/>
              </a:prstGeom>
              <a:blipFill rotWithShape="0">
                <a:blip r:embed="rId3"/>
                <a:stretch>
                  <a:fillRect l="-460" t="-2830" r="-10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378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346960" y="521515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en-US" sz="4000" b="1" i="1" dirty="0" smtClean="0">
                <a:solidFill>
                  <a:srgbClr val="7030A0"/>
                </a:solidFill>
              </a:rPr>
              <a:t>1.C</a:t>
            </a:r>
            <a:r>
              <a:rPr lang="ru-RU" sz="4000" b="1" i="1" dirty="0" smtClean="0">
                <a:solidFill>
                  <a:srgbClr val="7030A0"/>
                </a:solidFill>
              </a:rPr>
              <a:t>ложение векторов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10125" t="31991" r="66625" b="46220"/>
          <a:stretch/>
        </p:blipFill>
        <p:spPr>
          <a:xfrm>
            <a:off x="590186" y="1030288"/>
            <a:ext cx="3513548" cy="227244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/>
          <a:srcRect l="8000" t="64031" r="75750" b="10623"/>
          <a:stretch/>
        </p:blipFill>
        <p:spPr>
          <a:xfrm>
            <a:off x="557772" y="3602038"/>
            <a:ext cx="3115068" cy="252444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838336" y="1668669"/>
                <a:ext cx="6420214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а) Правило параллелограмма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ru-RU" sz="3600" dirty="0" smtClean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8336" y="1668669"/>
                <a:ext cx="6420214" cy="1319015"/>
              </a:xfrm>
              <a:prstGeom prst="rect">
                <a:avLst/>
              </a:prstGeom>
              <a:blipFill rotWithShape="0">
                <a:blip r:embed="rId5"/>
                <a:stretch>
                  <a:fillRect l="-2944" t="-7407" b="-14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762500" y="3008957"/>
                <a:ext cx="6420214" cy="13190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б) Правило треугольника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</a:t>
                </a:r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2500" y="3008957"/>
                <a:ext cx="6420214" cy="1319015"/>
              </a:xfrm>
              <a:prstGeom prst="rect">
                <a:avLst/>
              </a:prstGeom>
              <a:blipFill rotWithShape="0">
                <a:blip r:embed="rId6"/>
                <a:stretch>
                  <a:fillRect l="-2849" t="-7407" b="-143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247786" y="4429919"/>
                <a:ext cx="6420214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в) Правило многоугольника</a:t>
                </a:r>
                <a:endParaRPr lang="ru-RU" sz="3600" b="1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</m:acc>
                  </m:oMath>
                </a14:m>
                <a:r>
                  <a:rPr lang="en-US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3600" b="0" i="1" baseline="-25000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ru-RU" sz="3600" b="0" i="1" baseline="-25000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+…+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  <m:r>
                          <a:rPr lang="en-US" sz="3600" b="0" i="1" baseline="-2500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acc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786" y="4429919"/>
                <a:ext cx="6420214" cy="1200329"/>
              </a:xfrm>
              <a:prstGeom prst="rect">
                <a:avLst/>
              </a:prstGeom>
              <a:blipFill rotWithShape="0">
                <a:blip r:embed="rId7"/>
                <a:stretch>
                  <a:fillRect l="-2944" t="-8122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146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99360" y="551995"/>
            <a:ext cx="68884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7030A0"/>
                </a:solidFill>
              </a:rPr>
              <a:t>2.</a:t>
            </a:r>
            <a:r>
              <a:rPr lang="ru-RU" sz="4000" b="1" i="1" dirty="0" smtClean="0">
                <a:solidFill>
                  <a:srgbClr val="7030A0"/>
                </a:solidFill>
              </a:rPr>
              <a:t>Вычитание векторов</a:t>
            </a:r>
            <a:endParaRPr lang="ru-RU" sz="40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49875" t="37351" r="33875" b="39304"/>
          <a:stretch/>
        </p:blipFill>
        <p:spPr>
          <a:xfrm>
            <a:off x="552450" y="1826160"/>
            <a:ext cx="3562350" cy="268216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2000" y="2043427"/>
                <a:ext cx="7620000" cy="20369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3600" b="1" dirty="0" smtClean="0"/>
                  <a:t> Разность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dirty="0" smtClean="0"/>
                  <a:t> -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b="1" dirty="0" smtClean="0"/>
                  <a:t> </a:t>
                </a:r>
                <a:r>
                  <a:rPr lang="ru-RU" sz="3600" dirty="0" smtClean="0"/>
                  <a:t>называют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ru-RU" sz="3600" dirty="0" smtClean="0"/>
                  <a:t>, при котором</a:t>
                </a:r>
                <a:r>
                  <a:rPr lang="en-US" sz="3600" dirty="0" smtClean="0"/>
                  <a:t> </a:t>
                </a:r>
                <a:r>
                  <a:rPr lang="ru-RU" sz="3600" dirty="0" smtClean="0"/>
                  <a:t> </a:t>
                </a:r>
                <a:endParaRPr lang="ru-RU" sz="3600" dirty="0"/>
              </a:p>
              <a:p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</m:acc>
                  </m:oMath>
                </a14:m>
                <a:r>
                  <a:rPr lang="ru-RU" sz="3600" dirty="0" smtClean="0"/>
                  <a:t> +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dirty="0" smtClean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  <m:r>
                      <a:rPr lang="en-US" sz="3600" b="0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ru-RU" sz="36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2043427"/>
                <a:ext cx="7620000" cy="2036904"/>
              </a:xfrm>
              <a:prstGeom prst="rect">
                <a:avLst/>
              </a:prstGeom>
              <a:blipFill rotWithShape="0">
                <a:blip r:embed="rId4"/>
                <a:stretch>
                  <a:fillRect l="-2400" t="-299" b="-89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68230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823210" y="1830249"/>
                <a:ext cx="8766810" cy="36174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3600" b="1" i="1" dirty="0" smtClean="0">
                    <a:solidFill>
                      <a:srgbClr val="C00000"/>
                    </a:solidFill>
                  </a:rPr>
                  <a:t>Произведение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C00000"/>
                    </a:solidFill>
                  </a:rPr>
                  <a:t> на скаляр (число) </a:t>
                </a:r>
                <a:r>
                  <a:rPr lang="en-US" sz="3600" b="1" i="1" dirty="0" smtClean="0">
                    <a:solidFill>
                      <a:srgbClr val="C00000"/>
                    </a:solidFill>
                  </a:rPr>
                  <a:t>k</a:t>
                </a:r>
                <a:r>
                  <a:rPr lang="ru-RU" sz="3600" b="1" i="1" dirty="0" smtClean="0">
                    <a:solidFill>
                      <a:srgbClr val="C00000"/>
                    </a:solidFill>
                  </a:rPr>
                  <a:t> 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–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коллинеарный вектору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направленный в ту же сторону, что и 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002060"/>
                    </a:solidFill>
                  </a:rPr>
                  <a:t>, если </a:t>
                </a:r>
                <a:r>
                  <a:rPr lang="en-US" sz="3600" b="1" i="1" dirty="0" smtClean="0">
                    <a:solidFill>
                      <a:srgbClr val="002060"/>
                    </a:solidFill>
                  </a:rPr>
                  <a:t>k˃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0, и в противоположную сторону, если </a:t>
                </a:r>
                <a:r>
                  <a:rPr lang="en-US" sz="3600" b="1" i="1" dirty="0" smtClean="0">
                    <a:solidFill>
                      <a:srgbClr val="002060"/>
                    </a:solidFill>
                  </a:rPr>
                  <a:t>k˂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0 и модуль которого равен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sz="3600" b="1" i="1" dirty="0" smtClean="0">
                    <a:solidFill>
                      <a:srgbClr val="002060"/>
                    </a:solidFill>
                  </a:rPr>
                  <a:t> =|k|·</a:t>
                </a:r>
                <a:r>
                  <a:rPr lang="ru-RU" sz="3600" b="1" i="1" dirty="0" smtClean="0">
                    <a:solidFill>
                      <a:srgbClr val="002060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3600" b="1" i="1" smtClean="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𝒂</m:t>
                        </m:r>
                      </m:e>
                    </m:acc>
                    <m:r>
                      <a:rPr lang="en-US" sz="3600" b="1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ru-RU" sz="3600" b="1" i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3210" y="1830249"/>
                <a:ext cx="8766810" cy="3617401"/>
              </a:xfrm>
              <a:prstGeom prst="rect">
                <a:avLst/>
              </a:prstGeom>
              <a:blipFill rotWithShape="0">
                <a:blip r:embed="rId3"/>
                <a:stretch>
                  <a:fillRect t="-2525" r="-70" b="-454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2346960" y="521515"/>
            <a:ext cx="8016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rgbClr val="002060"/>
                </a:solidFill>
              </a:rPr>
              <a:t> </a:t>
            </a:r>
            <a:r>
              <a:rPr lang="ru-RU" sz="4000" b="1" i="1" dirty="0" smtClean="0">
                <a:solidFill>
                  <a:srgbClr val="7030A0"/>
                </a:solidFill>
              </a:rPr>
              <a:t>3</a:t>
            </a:r>
            <a:r>
              <a:rPr lang="en-US" sz="4000" b="1" i="1" dirty="0" smtClean="0">
                <a:solidFill>
                  <a:srgbClr val="7030A0"/>
                </a:solidFill>
              </a:rPr>
              <a:t>.</a:t>
            </a:r>
            <a:r>
              <a:rPr lang="ru-RU" sz="4000" b="1" i="1" dirty="0" smtClean="0">
                <a:solidFill>
                  <a:srgbClr val="7030A0"/>
                </a:solidFill>
              </a:rPr>
              <a:t>Умножение вектора на скаляр</a:t>
            </a:r>
            <a:endParaRPr lang="ru-RU" sz="4000" b="1" i="1" dirty="0">
              <a:solidFill>
                <a:srgbClr val="7030A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4"/>
          <a:srcRect l="77625" t="52224" r="4625" b="29545"/>
          <a:stretch/>
        </p:blipFill>
        <p:spPr>
          <a:xfrm>
            <a:off x="434340" y="1559352"/>
            <a:ext cx="2821305" cy="2220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17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461963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960120" y="676345"/>
                <a:ext cx="10622280" cy="47706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3600" b="1" i="1" dirty="0" smtClean="0">
                    <a:solidFill>
                      <a:srgbClr val="7030A0"/>
                    </a:solidFill>
                  </a:rPr>
                  <a:t>4.C</a:t>
                </a:r>
                <a:r>
                  <a:rPr lang="ru-RU" sz="3600" b="1" i="1" dirty="0" err="1" smtClean="0">
                    <a:solidFill>
                      <a:srgbClr val="7030A0"/>
                    </a:solidFill>
                  </a:rPr>
                  <a:t>калярное</a:t>
                </a:r>
                <a:r>
                  <a:rPr lang="ru-RU" sz="3600" b="1" i="1" dirty="0" smtClean="0">
                    <a:solidFill>
                      <a:srgbClr val="7030A0"/>
                    </a:solidFill>
                  </a:rPr>
                  <a:t>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3600" b="1" i="1" dirty="0" smtClean="0">
                    <a:solidFill>
                      <a:srgbClr val="7030A0"/>
                    </a:solidFill>
                  </a:rPr>
                  <a:t>  </a:t>
                </a:r>
                <a:r>
                  <a:rPr lang="ru-RU" sz="3600" i="1" dirty="0"/>
                  <a:t>- скаляр, величина которого равна произведению модулей этих векторов на косинус угла между ними </a:t>
                </a:r>
                <a:r>
                  <a:rPr lang="ru-RU" sz="3600" dirty="0"/>
                  <a:t>(обозначается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).</a:t>
                </a:r>
              </a:p>
              <a:p>
                <a:pPr algn="ctr"/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  <m:r>
                      <a:rPr lang="ru-RU" sz="36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=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6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600" b="1" dirty="0" smtClean="0">
                    <a:solidFill>
                      <a:schemeClr val="tx1"/>
                    </a:solidFill>
                  </a:rPr>
                  <a:t> ·</a:t>
                </a:r>
                <a:r>
                  <a:rPr lang="ru-RU" sz="3600" i="1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6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600" i="1" dirty="0" smtClean="0">
                    <a:solidFill>
                      <a:schemeClr val="tx1"/>
                    </a:solidFill>
                  </a:rPr>
                  <a:t> · </a:t>
                </a:r>
                <a:r>
                  <a:rPr lang="en-US" sz="3600" i="1" dirty="0" smtClean="0">
                    <a:solidFill>
                      <a:schemeClr val="tx1"/>
                    </a:solidFill>
                  </a:rPr>
                  <a:t>cos</a:t>
                </a:r>
                <a:r>
                  <a:rPr lang="el-GR" sz="3600" i="1" dirty="0" smtClean="0">
                    <a:solidFill>
                      <a:schemeClr val="tx1"/>
                    </a:solidFill>
                  </a:rPr>
                  <a:t>α</a:t>
                </a:r>
                <a:endParaRPr lang="en-US" sz="3600" i="1" dirty="0" smtClean="0">
                  <a:solidFill>
                    <a:schemeClr val="tx1"/>
                  </a:solidFill>
                </a:endParaRPr>
              </a:p>
              <a:p>
                <a:pPr algn="ctr"/>
                <a:endParaRPr lang="ru-RU" sz="3600" i="1" dirty="0" smtClean="0"/>
              </a:p>
              <a:p>
                <a:pPr algn="ctr"/>
                <a:r>
                  <a:rPr lang="ru-RU" sz="3600" i="1" dirty="0" smtClean="0"/>
                  <a:t>Если скалярное произведение двух ненулевых векторов =0, то эти векторы перпендикулярны.</a:t>
                </a:r>
                <a:endParaRPr lang="ru-RU" sz="3600" i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0120" y="676345"/>
                <a:ext cx="10622280" cy="4770601"/>
              </a:xfrm>
              <a:prstGeom prst="rect">
                <a:avLst/>
              </a:prstGeom>
              <a:blipFill rotWithShape="0">
                <a:blip r:embed="rId3"/>
                <a:stretch>
                  <a:fillRect t="-255" b="-38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468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нутый угол 4"/>
          <p:cNvSpPr/>
          <p:nvPr/>
        </p:nvSpPr>
        <p:spPr>
          <a:xfrm>
            <a:off x="434340" y="335280"/>
            <a:ext cx="11414760" cy="6096000"/>
          </a:xfrm>
          <a:prstGeom prst="foldedCorner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4340" y="526220"/>
                <a:ext cx="10942320" cy="5628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4000" b="1" i="1" dirty="0" smtClean="0">
                    <a:solidFill>
                      <a:srgbClr val="002060"/>
                    </a:solidFill>
                  </a:rPr>
                  <a:t> 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5</a:t>
                </a:r>
                <a:r>
                  <a:rPr lang="en-US" sz="4000" b="1" i="1" dirty="0" smtClean="0">
                    <a:solidFill>
                      <a:srgbClr val="7030A0"/>
                    </a:solidFill>
                  </a:rPr>
                  <a:t>.</a:t>
                </a:r>
                <a:r>
                  <a:rPr lang="ru-RU" sz="4000" b="1" i="1" dirty="0" smtClean="0">
                    <a:solidFill>
                      <a:srgbClr val="7030A0"/>
                    </a:solidFill>
                  </a:rPr>
                  <a:t>Векторное произведение двух векторов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1" i="0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b="1" dirty="0" smtClean="0">
                    <a:solidFill>
                      <a:srgbClr val="7030A0"/>
                    </a:solidFill>
                  </a:rPr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4000" b="1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- </a:t>
                </a:r>
                <a:r>
                  <a:rPr lang="ru-RU" sz="4000" i="1" dirty="0" smtClean="0"/>
                  <a:t>вектор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:r>
                  <a:rPr lang="en-US" sz="4000" dirty="0"/>
                  <a:t>[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  <m:r>
                          <a:rPr lang="en-US" sz="4000" i="0">
                            <a:latin typeface="Cambria Math" panose="02040503050406030204" pitchFamily="18" charset="0"/>
                          </a:rPr>
                          <m:t>]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i="1" dirty="0"/>
                  <a:t>или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4000" b="1" i="1" dirty="0" smtClean="0">
                    <a:solidFill>
                      <a:srgbClr val="7030A0"/>
                    </a:solidFill>
                  </a:rPr>
                  <a:t> </a:t>
                </a:r>
                <a:r>
                  <a:rPr lang="ru-RU" sz="4000" dirty="0"/>
                  <a:t>=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40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4000" dirty="0"/>
                  <a:t> </a:t>
                </a:r>
                <a:r>
                  <a:rPr lang="ru-RU" sz="2400" dirty="0" smtClean="0"/>
                  <a:t>х</a:t>
                </a:r>
                <a:r>
                  <a:rPr lang="ru-RU" sz="400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40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40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4000" i="1" dirty="0" smtClean="0"/>
                  <a:t>, модуль которого определяется формулой с=</a:t>
                </a:r>
                <a:r>
                  <a:rPr lang="en-US" sz="4000" i="1" dirty="0" err="1" smtClean="0"/>
                  <a:t>ab·sin</a:t>
                </a:r>
                <a:r>
                  <a:rPr lang="el-GR" sz="4000" i="1" dirty="0" smtClean="0"/>
                  <a:t>α</a:t>
                </a:r>
                <a:r>
                  <a:rPr lang="en-US" sz="4000" i="1" dirty="0" smtClean="0"/>
                  <a:t>.</a:t>
                </a:r>
              </a:p>
              <a:p>
                <a:pPr algn="ctr"/>
                <a:r>
                  <a:rPr lang="ru-RU" sz="3200" i="1" dirty="0" smtClean="0"/>
                  <a:t>Расположен этот вектор перпендикулярно обоим векторам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i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dirty="0"/>
                  <a:t> и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en-US" sz="3200" i="0">
                            <a:latin typeface="Cambria Math" panose="02040503050406030204" pitchFamily="18" charset="0"/>
                          </a:rPr>
                          <m:t>b</m:t>
                        </m:r>
                      </m:e>
                    </m:acc>
                  </m:oMath>
                </a14:m>
                <a:r>
                  <a:rPr lang="ru-RU" sz="3200" i="1" dirty="0" smtClean="0"/>
                  <a:t>, а его направление определяется по </a:t>
                </a:r>
                <a:r>
                  <a:rPr lang="ru-RU" sz="3200" b="1" i="1" dirty="0" smtClean="0">
                    <a:solidFill>
                      <a:srgbClr val="C00000"/>
                    </a:solidFill>
                  </a:rPr>
                  <a:t>правилу правого буравчика </a:t>
                </a:r>
                <a:r>
                  <a:rPr lang="ru-RU" sz="3200" i="1" dirty="0" smtClean="0"/>
                  <a:t>– будем мысленно вращать буравчик (винт) по направлению от первого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а</m:t>
                        </m:r>
                      </m:e>
                    </m:acc>
                  </m:oMath>
                </a14:m>
                <a:r>
                  <a:rPr lang="ru-RU" sz="3200" i="1" dirty="0" smtClean="0"/>
                  <a:t>,  ко второму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sz="32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</m:acc>
                  </m:oMath>
                </a14:m>
                <a:r>
                  <a:rPr lang="ru-RU" sz="3200" i="1" dirty="0" smtClean="0"/>
                  <a:t>, тогда направление поступательного движения буравчика покажет направление вектора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ru-RU" sz="3200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ru-RU" sz="3200" b="0" i="1" smtClean="0">
                            <a:latin typeface="Cambria Math" panose="02040503050406030204" pitchFamily="18" charset="0"/>
                          </a:rPr>
                          <m:t>с</m:t>
                        </m:r>
                      </m:e>
                    </m:acc>
                  </m:oMath>
                </a14:m>
                <a:r>
                  <a:rPr lang="ru-RU" sz="3200" i="1" dirty="0" smtClean="0"/>
                  <a:t>.</a:t>
                </a:r>
              </a:p>
              <a:p>
                <a:pPr algn="ctr"/>
                <a:r>
                  <a:rPr lang="ru-RU" sz="3200" i="1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Не выполняется переместительный закон.</a:t>
                </a:r>
                <a:endParaRPr lang="ru-RU" sz="3200" i="1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340" y="526220"/>
                <a:ext cx="10942320" cy="5628592"/>
              </a:xfrm>
              <a:prstGeom prst="rect">
                <a:avLst/>
              </a:prstGeom>
              <a:blipFill rotWithShape="0">
                <a:blip r:embed="rId3"/>
                <a:stretch>
                  <a:fillRect l="-1281" t="-1948" r="-2173" b="-25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8598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1102</TotalTime>
  <Words>281</Words>
  <Application>Microsoft Office PowerPoint</Application>
  <PresentationFormat>Широкоэкранный</PresentationFormat>
  <Paragraphs>51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ADSA</dc:creator>
  <cp:lastModifiedBy>ADSA</cp:lastModifiedBy>
  <cp:revision>25</cp:revision>
  <dcterms:created xsi:type="dcterms:W3CDTF">2022-09-06T21:07:47Z</dcterms:created>
  <dcterms:modified xsi:type="dcterms:W3CDTF">2022-09-08T03:42:44Z</dcterms:modified>
</cp:coreProperties>
</file>