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81" r:id="rId7"/>
    <p:sldId id="272" r:id="rId8"/>
    <p:sldId id="274" r:id="rId9"/>
    <p:sldId id="275" r:id="rId10"/>
    <p:sldId id="273" r:id="rId11"/>
    <p:sldId id="260" r:id="rId12"/>
    <p:sldId id="276" r:id="rId13"/>
    <p:sldId id="277" r:id="rId14"/>
    <p:sldId id="278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0_%D0%B3%D0%BE%D0%B4" TargetMode="External"/><Relationship Id="rId13" Type="http://schemas.openxmlformats.org/officeDocument/2006/relationships/hyperlink" Target="https://ru.wikipedia.org/wiki/%D0%9A%D0%BE%D1%80%D0%BE%D0%BB%D0%B5%D0%B2%D1%81%D1%82%D0%B2%D0%BE_%D0%98%D1%82%D0%B0%D0%BB%D0%B8%D1%8F_(1861%E2%80%941946)" TargetMode="External"/><Relationship Id="rId3" Type="http://schemas.openxmlformats.org/officeDocument/2006/relationships/hyperlink" Target="https://ru.wikipedia.org/wiki/%D0%98%D1%82%D0%B0%D0%BB%D1%8C%D1%8F%D0%BD%D1%81%D0%BA%D0%B8%D0%B9_%D1%8F%D0%B7%D1%8B%D0%BA" TargetMode="External"/><Relationship Id="rId7" Type="http://schemas.openxmlformats.org/officeDocument/2006/relationships/hyperlink" Target="https://ru.wikipedia.org/wiki/27_%D1%81%D0%B5%D0%BD%D1%82%D1%8F%D0%B1%D1%80%D1%8F" TargetMode="External"/><Relationship Id="rId12" Type="http://schemas.openxmlformats.org/officeDocument/2006/relationships/hyperlink" Target="https://ru.wikipedia.org/wiki/%D0%A0%D0%B8%D0%B1%D0%B1%D0%B5%D0%BD%D1%82%D1%80%D0%BE%D0%BF,_%D0%98%D0%BE%D0%B0%D1%85%D0%B8%D0%BC_%D1%84%D0%BE%D0%BD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s://ru.wikipedia.org/wiki/%D0%9D%D0%B5%D0%BC%D0%B5%D1%86%D0%BA%D0%B8%D0%B9_%D1%8F%D0%B7%D1%8B%D0%BA" TargetMode="External"/><Relationship Id="rId16" Type="http://schemas.openxmlformats.org/officeDocument/2006/relationships/hyperlink" Target="https://ru.wikipedia.org/wiki/%D0%9A%D1%83%D1%80%D1%83%D1%81%D1%83,_%D0%A1%D0%B0%D0%B1%D1%83%D1%80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0%BA%D1%82" TargetMode="External"/><Relationship Id="rId11" Type="http://schemas.openxmlformats.org/officeDocument/2006/relationships/hyperlink" Target="https://ru.wikipedia.org/wiki/%D0%A2%D1%80%D0%B5%D1%82%D0%B8%D0%B9_%D1%80%D0%B5%D0%B9%D1%85" TargetMode="External"/><Relationship Id="rId5" Type="http://schemas.openxmlformats.org/officeDocument/2006/relationships/hyperlink" Target="https://ru.wikipedia.org/wiki/%D0%9C%D0%B5%D0%B6%D0%B4%D1%83%D0%BD%D0%B0%D1%80%D0%BE%D0%B4%D0%BD%D1%8B%D0%B9_%D0%B4%D0%BE%D0%B3%D0%BE%D0%B2%D0%BE%D1%80" TargetMode="External"/><Relationship Id="rId15" Type="http://schemas.openxmlformats.org/officeDocument/2006/relationships/hyperlink" Target="https://ru.wikipedia.org/wiki/%D0%AF%D0%BF%D0%BE%D0%BD%D1%81%D0%BA%D0%B0%D1%8F_%D0%B8%D0%BC%D0%BF%D0%B5%D1%80%D0%B8%D1%8F" TargetMode="External"/><Relationship Id="rId10" Type="http://schemas.openxmlformats.org/officeDocument/2006/relationships/hyperlink" Target="https://ru.wikipedia.org/wiki/%D0%90%D0%BD%D1%82%D0%B8%D0%BA%D0%BE%D0%BC%D0%B8%D0%BD%D1%82%D0%B5%D1%80%D0%BD%D0%BE%D0%B2%D1%81%D0%BA%D0%B8%D0%B9_%D0%BF%D0%B0%D0%BA%D1%82" TargetMode="External"/><Relationship Id="rId4" Type="http://schemas.openxmlformats.org/officeDocument/2006/relationships/hyperlink" Target="https://ru.wikipedia.org/wiki/%D0%AF%D0%BF%D0%BE%D0%BD%D1%81%D0%BA%D0%B8%D0%B9_%D1%8F%D0%B7%D1%8B%D0%BA" TargetMode="External"/><Relationship Id="rId9" Type="http://schemas.openxmlformats.org/officeDocument/2006/relationships/hyperlink" Target="https://ru.wikipedia.org/wiki/%D0%94%D0%B5%D1%80%D0%B6%D0%B0%D0%B2%D1%8B_%D0%9E%D1%81%D0%B8" TargetMode="External"/><Relationship Id="rId14" Type="http://schemas.openxmlformats.org/officeDocument/2006/relationships/hyperlink" Target="https://ru.wikipedia.org/wiki/%D0%A7%D0%B8%D0%B0%D0%BD%D0%BE,_%D0%93%D0%B0%D0%BB%D0%B5%D0%B0%D1%86%D1%86%D0%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F%D0%BE%D0%BD%D0%BE-%D0%BA%D0%B8%D1%82%D0%B0%D0%B9%D1%81%D0%BA%D0%B0%D1%8F_%D0%B2%D0%BE%D0%B9%D0%BD%D0%B0_(1937%E2%80%941945)" TargetMode="External"/><Relationship Id="rId2" Type="http://schemas.openxmlformats.org/officeDocument/2006/relationships/hyperlink" Target="https://ru.wikipedia.org/wiki/%D0%97%D0%B0%D0%BF%D0%B0%D0%B4%D0%BD%D0%BE%D0%B5%D0%B2%D1%80%D0%BE%D0%BF%D0%B5%D0%B9%D1%81%D0%BA%D0%B8%D0%B9_%D1%82%D0%B5%D0%B0%D1%82%D1%80_%D0%B2%D0%BE%D0%B5%D0%BD%D0%BD%D1%8B%D1%85_%D0%B4%D0%B5%D0%B9%D1%81%D1%82%D0%B2%D0%B8%D0%B9_%D0%92%D1%82%D0%BE%D1%80%D0%BE%D0%B9_%D0%BC%D0%B8%D1%80%D0%BE%D0%B2%D0%BE%D0%B9_%D0%B2%D0%BE%D0%B9%D0%BD%D1%8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0%D0%BB%D0%B0%D0%B4%D1%8C%D0%B5,_%D0%AD%D0%B4%D1%83%D0%B0%D1%80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ru.wikipedia.org/wiki/%D0%A7%D0%B5%D0%BC%D0%B1%D0%B5%D1%80%D0%BB%D0%B5%D0%BD,_%D0%9D%D0%B5%D0%B2%D0%B8%D0%BB%D0%BB" TargetMode="External"/><Relationship Id="rId7" Type="http://schemas.openxmlformats.org/officeDocument/2006/relationships/hyperlink" Target="https://ru.wikipedia.org/wiki/%D0%9C%D1%83%D1%81%D1%81%D0%BE%D0%BB%D0%B8%D0%BD%D0%B8,_%D0%91%D0%B5%D0%BD%D0%B8%D1%82%D0%BE" TargetMode="External"/><Relationship Id="rId12" Type="http://schemas.openxmlformats.org/officeDocument/2006/relationships/hyperlink" Target="https://ru.wikipedia.org/wiki/%D0%92%D1%82%D0%BE%D1%80%D0%B0%D1%8F_%D0%BC%D0%B8%D1%80%D0%BE%D0%B2%D0%B0%D1%8F_%D0%B2%D0%BE%D0%B9%D0%BD%D0%B0" TargetMode="External"/><Relationship Id="rId2" Type="http://schemas.openxmlformats.org/officeDocument/2006/relationships/hyperlink" Target="https://ru.wikipedia.org/wiki/%D0%9F%D0%BE%D0%BB%D0%B8%D1%82%D0%B8%D0%BA%D0%B0_%D1%83%D0%BC%D0%B8%D1%80%D0%BE%D1%82%D0%B2%D0%BE%D1%80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8%D1%82%D0%BB%D0%B5%D1%80,_%D0%90%D0%B4%D0%BE%D0%BB%D1%8C%D1%84" TargetMode="External"/><Relationship Id="rId11" Type="http://schemas.openxmlformats.org/officeDocument/2006/relationships/hyperlink" Target="https://ru.wikipedia.org/wiki/%D0%95%D0%B2%D1%80%D0%BE%D0%BF%D0%B0" TargetMode="External"/><Relationship Id="rId5" Type="http://schemas.openxmlformats.org/officeDocument/2006/relationships/hyperlink" Target="https://ru.wikipedia.org/wiki/%D0%9C%D1%8E%D0%BD%D1%85%D0%B5%D0%BD%D1%81%D0%BA%D0%BE%D0%B5_%D1%81%D0%BE%D0%B3%D0%BB%D0%B0%D1%88%D0%B5%D0%BD%D0%B8%D0%B5" TargetMode="External"/><Relationship Id="rId10" Type="http://schemas.openxmlformats.org/officeDocument/2006/relationships/hyperlink" Target="https://ru.wikipedia.org/wiki/%D0%9C%D0%B8%D1%80_%D0%B4%D0%BB%D1%8F_%D0%BD%D0%B0%D1%88%D0%B5%D0%B3%D0%BE_%D0%BF%D0%BE%D0%BA%D0%BE%D0%BB%D0%B5%D0%BD%D0%B8%D1%8F" TargetMode="External"/><Relationship Id="rId4" Type="http://schemas.openxmlformats.org/officeDocument/2006/relationships/hyperlink" Target="https://ru.wikipedia.org/wiki/1938_%D0%B3%D0%BE%D0%B4" TargetMode="External"/><Relationship Id="rId9" Type="http://schemas.openxmlformats.org/officeDocument/2006/relationships/hyperlink" Target="https://ru.wikipedia.org/wiki/%D0%9B%D0%BE%D0%BD%D0%B4%D0%BE%D0%BD" TargetMode="External"/><Relationship Id="rId1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емен\Desktop\f379d7a514ba731626d788ee6642b581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мен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1936 год – подписание </a:t>
            </a:r>
            <a:r>
              <a:rPr lang="ru-RU" sz="3100" b="1" dirty="0" smtClean="0"/>
              <a:t>Антикоминтерновского пакта</a:t>
            </a:r>
            <a:r>
              <a:rPr lang="ru-RU" sz="3100" dirty="0" smtClean="0"/>
              <a:t> между Германией и Японией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600200"/>
            <a:ext cx="8534400" cy="4953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Германия и Япония опасались распространения идей коммунизма, вмешательства Коминтерна во внутренние дела других государств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Пакт был направлен против СССР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Стороны обязывались информировать друг друга о деятельности Коминтерна и в тесном сотрудничестве вести против него борьбу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Стороны обязывались принимать» суровые меры» против тех, кто действует  в пользу Коминтерна.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 Коминтерн – созданное в 1919 году международное объединение </a:t>
            </a:r>
            <a:r>
              <a:rPr lang="ru-RU" sz="2000" b="1" dirty="0" smtClean="0"/>
              <a:t>коммунистических партий </a:t>
            </a:r>
            <a:r>
              <a:rPr lang="ru-RU" sz="2000" dirty="0" smtClean="0"/>
              <a:t>разных стран под эгидой СССР.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Расширение Антикоминтерновского пакта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63246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в 1937 году к пакту присоединились И</a:t>
            </a:r>
            <a:r>
              <a:rPr lang="ru-RU" dirty="0" smtClean="0"/>
              <a:t>талия </a:t>
            </a:r>
            <a:r>
              <a:rPr lang="ru-RU" dirty="0" smtClean="0"/>
              <a:t>и </a:t>
            </a:r>
            <a:r>
              <a:rPr lang="ru-RU" dirty="0" err="1" smtClean="0"/>
              <a:t>Манчжоу-Го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1939г. Венгрия и  Испания</a:t>
            </a:r>
          </a:p>
          <a:p>
            <a:pPr>
              <a:buNone/>
            </a:pPr>
            <a:r>
              <a:rPr lang="ru-RU" dirty="0" smtClean="0"/>
              <a:t>В 1941г. -  Болгария, Финляндия, Румыния, </a:t>
            </a:r>
            <a:r>
              <a:rPr lang="ru-RU" dirty="0" smtClean="0"/>
              <a:t>Д</a:t>
            </a:r>
            <a:r>
              <a:rPr lang="ru-RU" dirty="0" smtClean="0"/>
              <a:t>ания</a:t>
            </a:r>
            <a:r>
              <a:rPr lang="ru-RU" dirty="0" smtClean="0"/>
              <a:t>, Словакия, Хорватия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Военный союз «Оси Берлин –Рим-Токио»</a:t>
            </a:r>
          </a:p>
          <a:p>
            <a:pPr>
              <a:buNone/>
            </a:pPr>
            <a:r>
              <a:rPr lang="vi-VN" dirty="0" smtClean="0"/>
              <a:t>Берли́нский пакт 1940 го́да, известный также как Пакт трёх держа́в </a:t>
            </a:r>
            <a:r>
              <a:rPr lang="vi-VN" b="1" dirty="0" smtClean="0"/>
              <a:t>1940 го́да</a:t>
            </a:r>
            <a:r>
              <a:rPr lang="vi-VN" dirty="0" smtClean="0"/>
              <a:t> или </a:t>
            </a:r>
            <a:r>
              <a:rPr lang="vi-VN" b="1" dirty="0" smtClean="0"/>
              <a:t>Тро́йственный пакт</a:t>
            </a:r>
            <a:r>
              <a:rPr lang="vi-VN" dirty="0" smtClean="0"/>
              <a:t> (</a:t>
            </a:r>
            <a:r>
              <a:rPr lang="vi-VN" dirty="0" smtClean="0">
                <a:hlinkClick r:id="rId2" tooltip="Немецкий язык"/>
              </a:rPr>
              <a:t>нем.</a:t>
            </a:r>
            <a:r>
              <a:rPr lang="vi-VN" dirty="0" smtClean="0"/>
              <a:t> </a:t>
            </a:r>
            <a:r>
              <a:rPr lang="en-US" i="1" dirty="0" err="1" smtClean="0"/>
              <a:t>Dreimächtepakt</a:t>
            </a:r>
            <a:r>
              <a:rPr lang="en-US" dirty="0" smtClean="0"/>
              <a:t>, </a:t>
            </a:r>
            <a:r>
              <a:rPr lang="vi-VN" dirty="0" smtClean="0">
                <a:hlinkClick r:id="rId3" tooltip="Итальянский язык"/>
              </a:rPr>
              <a:t>итал.</a:t>
            </a:r>
            <a:r>
              <a:rPr lang="vi-VN" dirty="0" smtClean="0"/>
              <a:t> </a:t>
            </a:r>
            <a:r>
              <a:rPr lang="en-US" i="1" dirty="0" err="1" smtClean="0"/>
              <a:t>Patto</a:t>
            </a:r>
            <a:r>
              <a:rPr lang="en-US" i="1" dirty="0" smtClean="0"/>
              <a:t> </a:t>
            </a:r>
            <a:r>
              <a:rPr lang="en-US" i="1" dirty="0" err="1" smtClean="0"/>
              <a:t>Tripartito</a:t>
            </a:r>
            <a:r>
              <a:rPr lang="en-US" dirty="0" smtClean="0"/>
              <a:t>, </a:t>
            </a:r>
            <a:r>
              <a:rPr lang="vi-VN" dirty="0" smtClean="0">
                <a:hlinkClick r:id="rId4" tooltip="Японский язык"/>
              </a:rPr>
              <a:t>яп.</a:t>
            </a:r>
            <a:r>
              <a:rPr lang="vi-VN" dirty="0" smtClean="0"/>
              <a:t> </a:t>
            </a:r>
            <a:r>
              <a:rPr lang="ja-JP" altLang="en-US" dirty="0" smtClean="0"/>
              <a:t>日独伊三国同盟</a:t>
            </a:r>
            <a:r>
              <a:rPr lang="en-US" altLang="ja-JP" dirty="0" smtClean="0"/>
              <a:t>) — </a:t>
            </a:r>
            <a:r>
              <a:rPr lang="vi-VN" u="sng" dirty="0" smtClean="0">
                <a:hlinkClick r:id="rId5"/>
              </a:rPr>
              <a:t>международный договор</a:t>
            </a:r>
            <a:r>
              <a:rPr lang="vi-VN" dirty="0" smtClean="0"/>
              <a:t> (</a:t>
            </a:r>
            <a:r>
              <a:rPr lang="vi-VN" dirty="0" smtClean="0">
                <a:hlinkClick r:id="rId6" tooltip="Пакт"/>
              </a:rPr>
              <a:t>пакт</a:t>
            </a:r>
            <a:r>
              <a:rPr lang="vi-VN" dirty="0" smtClean="0"/>
              <a:t>), заключённый </a:t>
            </a:r>
            <a:r>
              <a:rPr lang="vi-VN" dirty="0" smtClean="0">
                <a:hlinkClick r:id="rId7" tooltip="27 сентября"/>
              </a:rPr>
              <a:t>27 сентября</a:t>
            </a:r>
            <a:r>
              <a:rPr lang="vi-VN" dirty="0" smtClean="0"/>
              <a:t> </a:t>
            </a:r>
            <a:r>
              <a:rPr lang="vi-VN" dirty="0" smtClean="0">
                <a:hlinkClick r:id="rId8" tooltip="1940 год"/>
              </a:rPr>
              <a:t>1940 года</a:t>
            </a:r>
            <a:r>
              <a:rPr lang="vi-VN" dirty="0" smtClean="0"/>
              <a:t> между главными </a:t>
            </a:r>
            <a:r>
              <a:rPr lang="vi-VN" dirty="0" smtClean="0">
                <a:hlinkClick r:id="rId9" tooltip="Державы Оси"/>
              </a:rPr>
              <a:t>державами Оси</a:t>
            </a:r>
            <a:r>
              <a:rPr lang="vi-VN" dirty="0" smtClean="0"/>
              <a:t> — странами — участниками </a:t>
            </a:r>
            <a:r>
              <a:rPr lang="vi-VN" dirty="0" smtClean="0">
                <a:hlinkClick r:id="rId10" tooltip="Антикоминтерновский пакт"/>
              </a:rPr>
              <a:t>Антикоминтерновского пакта</a:t>
            </a:r>
            <a:r>
              <a:rPr lang="vi-VN" dirty="0" smtClean="0"/>
              <a:t>: </a:t>
            </a:r>
            <a:r>
              <a:rPr lang="vi-VN" dirty="0" smtClean="0">
                <a:hlinkClick r:id="rId11" tooltip="Третий рейх"/>
              </a:rPr>
              <a:t>Германией</a:t>
            </a:r>
            <a:r>
              <a:rPr lang="vi-VN" dirty="0" smtClean="0"/>
              <a:t> (</a:t>
            </a:r>
            <a:r>
              <a:rPr lang="vi-VN" dirty="0" smtClean="0">
                <a:hlinkClick r:id="rId12" tooltip="Риббентроп, Иоахим фон"/>
              </a:rPr>
              <a:t>Иоахим фон Риббентроп</a:t>
            </a:r>
            <a:r>
              <a:rPr lang="vi-VN" dirty="0" smtClean="0"/>
              <a:t>), </a:t>
            </a:r>
            <a:r>
              <a:rPr lang="vi-VN" dirty="0" smtClean="0">
                <a:hlinkClick r:id="rId13" tooltip="Королевство Италия (1861—1946)"/>
              </a:rPr>
              <a:t>Италией</a:t>
            </a:r>
            <a:r>
              <a:rPr lang="vi-VN" dirty="0" smtClean="0"/>
              <a:t> (</a:t>
            </a:r>
            <a:r>
              <a:rPr lang="vi-VN" dirty="0" smtClean="0">
                <a:hlinkClick r:id="rId14" tooltip="Чиано, Галеаццо"/>
              </a:rPr>
              <a:t>Галеаццо Чиано</a:t>
            </a:r>
            <a:r>
              <a:rPr lang="vi-VN" dirty="0" smtClean="0"/>
              <a:t>) и </a:t>
            </a:r>
            <a:r>
              <a:rPr lang="vi-VN" dirty="0" smtClean="0">
                <a:hlinkClick r:id="rId15" tooltip="Японская империя"/>
              </a:rPr>
              <a:t>Японией</a:t>
            </a:r>
            <a:r>
              <a:rPr lang="vi-VN" dirty="0" smtClean="0"/>
              <a:t> (</a:t>
            </a:r>
            <a:r>
              <a:rPr lang="vi-VN" dirty="0" smtClean="0">
                <a:hlinkClick r:id="rId16" tooltip="Курусу, Сабуро"/>
              </a:rPr>
              <a:t>Сабуро Курусу</a:t>
            </a:r>
            <a:r>
              <a:rPr lang="vi-VN" dirty="0" smtClean="0"/>
              <a:t>) </a:t>
            </a:r>
            <a:r>
              <a:rPr lang="vi-VN" b="1" dirty="0" smtClean="0"/>
              <a:t>сроком на 10 лет.</a:t>
            </a:r>
            <a:r>
              <a:rPr lang="en-US" b="1" dirty="0" smtClean="0"/>
              <a:t>  </a:t>
            </a:r>
            <a:r>
              <a:rPr lang="ru-RU" b="1" dirty="0" smtClean="0"/>
              <a:t>                                      </a:t>
            </a:r>
            <a:r>
              <a:rPr lang="en-US" b="1" dirty="0" smtClean="0"/>
              <a:t>  </a:t>
            </a:r>
            <a:r>
              <a:rPr lang="ru-RU" dirty="0" smtClean="0"/>
              <a:t>Немецкий плакат</a:t>
            </a:r>
            <a:endParaRPr lang="ru-RU" dirty="0"/>
          </a:p>
        </p:txBody>
      </p:sp>
      <p:pic>
        <p:nvPicPr>
          <p:cNvPr id="1026" name="Picture 2" descr="C:\Users\Семен\Desktop\330px-1938_Naka_yoshi_sangoku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00750" y="1219200"/>
            <a:ext cx="3143250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sz="3600" dirty="0" smtClean="0"/>
              <a:t>Тройственный пакт 1940 года </a:t>
            </a:r>
            <a:br>
              <a:rPr lang="ru-RU" sz="3600" dirty="0" smtClean="0"/>
            </a:br>
            <a:r>
              <a:rPr lang="ru-RU" sz="3600" dirty="0" smtClean="0"/>
              <a:t>Документ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Правительство Великой Японской Империи, правительство Германии и правительство Италии, признавая предварительным и необходимым условием долговременного мира предоставление каждому государству возможности занять своё место в мире, считают основным принципом создание и поддержание нового порядка, необходимого для того, чтобы народы в районах Великой Восточной Азии и Европы могли пожинать плоды сосуществования и взаимного процветания всех заинтересованных наций, выражают решимость взаимно сотрудничать и предпринимать согласованные действия в указанных районах в отношении усилий, основывающихся на этих намерениях. Правительства трёх держав, преисполненные стремления к сотрудничеству со всеми государствами, которые прилагают подобные усилия во всем мире, полны желания продемонстрировать свою непреклонную волю к миру во всем мире, для чего правительство Великой Японской Империи, правительство Германии и правительство Италии заключили нижеследующее соглашение.</a:t>
            </a:r>
            <a:br>
              <a:rPr lang="ru-RU" sz="3400" dirty="0" smtClean="0"/>
            </a:br>
            <a:endParaRPr lang="ru-RU" sz="3400" dirty="0" smtClean="0"/>
          </a:p>
          <a:p>
            <a:r>
              <a:rPr lang="ru-RU" sz="3400" dirty="0" smtClean="0"/>
              <a:t>Статья 1. Япония признает и уважает руководящее положение Германии и Италии в установлении нового порядка в Европе.</a:t>
            </a:r>
          </a:p>
          <a:p>
            <a:r>
              <a:rPr lang="ru-RU" sz="3400" dirty="0" smtClean="0"/>
              <a:t>Статья 2. Германия и Италия признают и уважают руководящее положение Японии в установлении нового порядка в Великой Восточной Азии.</a:t>
            </a:r>
          </a:p>
          <a:p>
            <a:r>
              <a:rPr lang="ru-RU" sz="3400" dirty="0" smtClean="0"/>
              <a:t>Статья 3. Япония, Германия и Италия соглашаются осуществлять взаимное сотрудничество, основывающееся на указанном курсе, если одна из трех договаривающихся сторон подвергнется нападению со стороны какой-либо державы, которая в настоящее время не участвует в </a:t>
            </a:r>
            <a:r>
              <a:rPr lang="ru-RU" sz="3400" dirty="0" smtClean="0">
                <a:hlinkClick r:id="rId2" tooltip="Западноевропейский театр военных действий Второй мировой войны"/>
              </a:rPr>
              <a:t>европейской войне</a:t>
            </a:r>
            <a:r>
              <a:rPr lang="ru-RU" sz="3400" dirty="0" smtClean="0"/>
              <a:t> и в </a:t>
            </a:r>
            <a:r>
              <a:rPr lang="ru-RU" sz="3400" dirty="0" smtClean="0">
                <a:hlinkClick r:id="rId3" tooltip="Японо-китайская война (1937—1945)"/>
              </a:rPr>
              <a:t>японо-китайском конфликте</a:t>
            </a:r>
            <a:r>
              <a:rPr lang="ru-RU" sz="3400" dirty="0" smtClean="0"/>
              <a:t>, то три страны обязуются оказывать взаимную помощь всеми имеющимися в их распоряжении политическими, экономическими и военными средствами.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sz="2000" b="1" dirty="0" smtClean="0"/>
              <a:t>Система коллективной безопасности </a:t>
            </a:r>
            <a:r>
              <a:rPr lang="en-US" sz="2000" dirty="0" smtClean="0"/>
              <a:t>–</a:t>
            </a:r>
            <a:r>
              <a:rPr lang="ru-RU" sz="2000" dirty="0" smtClean="0"/>
              <a:t> это система взаимных договоров государств о взаимопомощи в случае агрессии против одной из них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146" name="Picture 2" descr="C:\Users\Семен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915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 Решение  правительств  Англии и Франции о передаче гитлеровской Германии  Судетской области Чехословакии - это</a:t>
            </a:r>
            <a:endParaRPr lang="ru-RU" sz="2400" dirty="0"/>
          </a:p>
        </p:txBody>
      </p:sp>
      <p:pic>
        <p:nvPicPr>
          <p:cNvPr id="7170" name="Picture 2" descr="C:\Users\Семен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69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мен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/>
              <a:t>Политика «умиротворения агрессора» </a:t>
            </a:r>
            <a:r>
              <a:rPr lang="ru-RU" sz="2700" dirty="0" smtClean="0"/>
              <a:t>со стороны западных стран – </a:t>
            </a:r>
            <a:r>
              <a:rPr lang="ru-RU" sz="2700" b="1" dirty="0" smtClean="0"/>
              <a:t>политика уступок </a:t>
            </a:r>
            <a:r>
              <a:rPr lang="ru-RU" sz="2700" dirty="0" smtClean="0"/>
              <a:t>агрессивным требованиям Гитлера</a:t>
            </a:r>
            <a:endParaRPr lang="ru-RU" sz="2700" dirty="0"/>
          </a:p>
        </p:txBody>
      </p:sp>
      <p:pic>
        <p:nvPicPr>
          <p:cNvPr id="10242" name="Picture 2" descr="C:\Users\Семен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991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Предпосылки Второй Мировой войны.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Нерешённые вопросы передела мира в    Первой Мировой войне. </a:t>
            </a:r>
          </a:p>
          <a:p>
            <a:pPr marL="514350" indent="-514350">
              <a:buAutoNum type="arabicPeriod"/>
            </a:pPr>
            <a:r>
              <a:rPr lang="ru-RU" dirty="0" smtClean="0"/>
              <a:t>Унизительные условия Версальской системы для стран Четверного блока и особенно – для Германии.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Последствия мирового экономического кризиса конца 1920-х годов в Европе и стремление европейских правительств решить их за счёт других стран.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73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«Я привёз мир!»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648200"/>
            <a:ext cx="8915400" cy="1981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Премьер – министр Великобритании лорд Чемберлен.</a:t>
            </a:r>
          </a:p>
          <a:p>
            <a:pPr>
              <a:buNone/>
            </a:pPr>
            <a:r>
              <a:rPr lang="ru-RU" dirty="0" smtClean="0"/>
              <a:t>Сторонник </a:t>
            </a:r>
            <a:r>
              <a:rPr lang="ru-RU" dirty="0" smtClean="0">
                <a:hlinkClick r:id="rId2" tooltip="Политика умиротворения"/>
              </a:rPr>
              <a:t>политики умиротворения агрессора</a:t>
            </a:r>
            <a:r>
              <a:rPr lang="ru-RU" dirty="0" smtClean="0"/>
              <a:t>. Выступал противником модернизации вооружённых сил Великобритании, в результате британская армия вступила во вторую мировую войну неподготовленной.</a:t>
            </a:r>
            <a:r>
              <a:rPr lang="ru-RU" baseline="30000" dirty="0" smtClean="0">
                <a:hlinkClick r:id="rId3"/>
              </a:rPr>
              <a:t>[12]</a:t>
            </a:r>
            <a:r>
              <a:rPr lang="ru-RU" dirty="0" smtClean="0"/>
              <a:t> В </a:t>
            </a:r>
            <a:r>
              <a:rPr lang="ru-RU" dirty="0" smtClean="0">
                <a:hlinkClick r:id="rId4" tooltip="1938 год"/>
              </a:rPr>
              <a:t>1938 году</a:t>
            </a:r>
            <a:r>
              <a:rPr lang="ru-RU" dirty="0" smtClean="0"/>
              <a:t> подписал </a:t>
            </a:r>
            <a:r>
              <a:rPr lang="ru-RU" dirty="0" smtClean="0">
                <a:hlinkClick r:id="rId5" tooltip="Мюнхенское соглашение"/>
              </a:rPr>
              <a:t>Мюнхенское соглашение</a:t>
            </a:r>
            <a:r>
              <a:rPr lang="ru-RU" dirty="0" smtClean="0"/>
              <a:t> с </a:t>
            </a:r>
            <a:r>
              <a:rPr lang="ru-RU" dirty="0" smtClean="0">
                <a:hlinkClick r:id="rId6" tooltip="Гитлер, Адольф"/>
              </a:rPr>
              <a:t>Гитлером</a:t>
            </a:r>
            <a:r>
              <a:rPr lang="ru-RU" dirty="0" smtClean="0"/>
              <a:t>, </a:t>
            </a:r>
            <a:r>
              <a:rPr lang="ru-RU" dirty="0" smtClean="0">
                <a:hlinkClick r:id="rId7" tooltip="Муссолини, Бенито"/>
              </a:rPr>
              <a:t>Муссолини</a:t>
            </a:r>
            <a:r>
              <a:rPr lang="ru-RU" dirty="0" smtClean="0"/>
              <a:t> и </a:t>
            </a:r>
            <a:r>
              <a:rPr lang="ru-RU" dirty="0" smtClean="0">
                <a:hlinkClick r:id="rId8" tooltip="Даладье, Эдуар"/>
              </a:rPr>
              <a:t>Даладье</a:t>
            </a:r>
            <a:r>
              <a:rPr lang="ru-RU" dirty="0" smtClean="0"/>
              <a:t>. Вернувшись в </a:t>
            </a:r>
            <a:r>
              <a:rPr lang="ru-RU" dirty="0" smtClean="0">
                <a:hlinkClick r:id="rId9" tooltip="Лондон"/>
              </a:rPr>
              <a:t>Лондон</a:t>
            </a:r>
            <a:r>
              <a:rPr lang="ru-RU" dirty="0" smtClean="0"/>
              <a:t>, Чемберлен предъявил публике на аэродроме подписанное соглашение со словами: «</a:t>
            </a:r>
            <a:r>
              <a:rPr lang="ru-RU" dirty="0" smtClean="0">
                <a:hlinkClick r:id="rId10" tooltip="Мир для нашего поколения"/>
              </a:rPr>
              <a:t>Я привёз мир для нашего поколения</a:t>
            </a:r>
            <a:r>
              <a:rPr lang="ru-RU" dirty="0" smtClean="0"/>
              <a:t>». Уже в следующем году стало ясно, что политика умиротворения не принесла </a:t>
            </a:r>
            <a:r>
              <a:rPr lang="ru-RU" dirty="0" smtClean="0">
                <a:hlinkClick r:id="rId11" tooltip="Европа"/>
              </a:rPr>
              <a:t>Европе</a:t>
            </a:r>
            <a:r>
              <a:rPr lang="ru-RU" dirty="0" smtClean="0"/>
              <a:t> мира: началась </a:t>
            </a:r>
            <a:r>
              <a:rPr lang="ru-RU" dirty="0" smtClean="0">
                <a:hlinkClick r:id="rId12" tooltip="Вторая мировая война"/>
              </a:rPr>
              <a:t>Вторая мировая война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Семен\Desktop\Neville_Chamberlai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838200"/>
            <a:ext cx="2895600" cy="3429000"/>
          </a:xfrm>
          <a:prstGeom prst="rect">
            <a:avLst/>
          </a:prstGeom>
          <a:noFill/>
        </p:spPr>
      </p:pic>
      <p:pic>
        <p:nvPicPr>
          <p:cNvPr id="11267" name="Picture 3" descr="C:\Users\Семен\Desktop\114142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8382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мен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Инициатива СССР -</a:t>
            </a:r>
            <a:endParaRPr lang="ru-RU" dirty="0"/>
          </a:p>
        </p:txBody>
      </p:sp>
      <p:pic>
        <p:nvPicPr>
          <p:cNvPr id="13314" name="Picture 2" descr="C:\Users\Семен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5029200"/>
            <a:ext cx="8686800" cy="175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23 августа 1939 года  </a:t>
            </a:r>
            <a:r>
              <a:rPr lang="ru-RU" sz="2400" dirty="0" smtClean="0"/>
              <a:t>СССР, разочаровавшись в попытках подписать соглашения о взаимной помощи с Англией и Францией, пошёл на переговоры с Германией и подписал </a:t>
            </a:r>
            <a:r>
              <a:rPr lang="ru-RU" sz="2400" b="1" dirty="0" smtClean="0"/>
              <a:t>договор о ненападении сроком на 10 лет.</a:t>
            </a:r>
          </a:p>
          <a:p>
            <a:pPr>
              <a:buNone/>
            </a:pPr>
            <a:r>
              <a:rPr lang="ru-RU" sz="2400" b="1" dirty="0" smtClean="0"/>
              <a:t> Это позволило СССР избежать войны на два фронта.</a:t>
            </a:r>
            <a:endParaRPr lang="ru-RU" sz="2400" b="1" dirty="0"/>
          </a:p>
        </p:txBody>
      </p:sp>
      <p:pic>
        <p:nvPicPr>
          <p:cNvPr id="14339" name="Picture 3" descr="C:\Users\Семен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772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емен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емен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Уметь объяснять понятия: </a:t>
            </a:r>
          </a:p>
          <a:p>
            <a:pPr>
              <a:buNone/>
            </a:pPr>
            <a:r>
              <a:rPr lang="ru-RU" dirty="0" smtClean="0"/>
              <a:t> Политика умиротворения, Мюнхенский сговор, система коллективной безопасности, аншлюс, Коминтерн, Лига наций,  </a:t>
            </a:r>
            <a:r>
              <a:rPr lang="ru-RU" smtClean="0"/>
              <a:t>Версальско- Вашингтонская  </a:t>
            </a:r>
            <a:r>
              <a:rPr lang="ru-RU" dirty="0" smtClean="0"/>
              <a:t>система, Версальский договор с Германией, Антикоминтерновский пакт, Тройственный пакт; пакт Молотова – Риббентропа.</a:t>
            </a:r>
          </a:p>
          <a:p>
            <a:pPr>
              <a:buNone/>
            </a:pPr>
            <a:r>
              <a:rPr lang="ru-RU" dirty="0" smtClean="0"/>
              <a:t>Знать события, предшествующие Второй Мировой и показывать их на карте.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ен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мен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мен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Нарушения условий Версаля Германией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1933 г. германия выходит из Лиги Наций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1935г.- введение всеобщей воинской повинности.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1935г.- начало строительства подводного флота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60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Территориальные захваты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1"/>
            <a:ext cx="4648200" cy="6019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193</a:t>
            </a:r>
            <a:r>
              <a:rPr lang="en-US" sz="2400" dirty="0" smtClean="0"/>
              <a:t>2</a:t>
            </a:r>
            <a:r>
              <a:rPr lang="ru-RU" sz="2400" dirty="0" smtClean="0"/>
              <a:t>г</a:t>
            </a:r>
            <a:r>
              <a:rPr lang="ru-RU" sz="2400" dirty="0" smtClean="0"/>
              <a:t>. Япония захватывает Маньчжурию и непосредственно выходит к границам СССР. </a:t>
            </a:r>
            <a:r>
              <a:rPr lang="ru-RU" sz="2400" b="1" dirty="0" smtClean="0"/>
              <a:t>Япония вышла из Лиги Наций.</a:t>
            </a:r>
          </a:p>
          <a:p>
            <a:pPr>
              <a:buNone/>
            </a:pPr>
            <a:r>
              <a:rPr lang="ru-RU" sz="2400" dirty="0" smtClean="0"/>
              <a:t> 1935г. Италия захватила Эфиопию</a:t>
            </a:r>
          </a:p>
          <a:p>
            <a:pPr>
              <a:buNone/>
            </a:pPr>
            <a:r>
              <a:rPr lang="ru-RU" sz="2400" dirty="0" smtClean="0"/>
              <a:t> 1936г. Германия вводит войска в Рейнскую демилитаризованную зону, что запрещалось </a:t>
            </a:r>
            <a:r>
              <a:rPr lang="ru-RU" sz="2400" b="1" dirty="0" smtClean="0"/>
              <a:t>Версальским договором 1919 года</a:t>
            </a:r>
          </a:p>
          <a:p>
            <a:pPr>
              <a:buNone/>
            </a:pPr>
            <a:r>
              <a:rPr lang="ru-RU" sz="2400" b="1" dirty="0" smtClean="0"/>
              <a:t>  Март </a:t>
            </a:r>
            <a:r>
              <a:rPr lang="ru-RU" sz="2400" dirty="0" smtClean="0"/>
              <a:t>1936г. Аншлюс Австрии. ( Включение Австрии в состав Третьего Рейха)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C:\Users\Семен\Desktop\1a1239ebe03886b939b63fdce6facf13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9049" y="1905000"/>
            <a:ext cx="45212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емен\Desktop\yaponskaya-agressiya-protiv-kitay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Очаги войны</a:t>
            </a:r>
            <a:endParaRPr lang="ru-RU" dirty="0"/>
          </a:p>
        </p:txBody>
      </p:sp>
      <p:pic>
        <p:nvPicPr>
          <p:cNvPr id="19459" name="Picture 3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3886200" cy="2895600"/>
          </a:xfrm>
          <a:prstGeom prst="rect">
            <a:avLst/>
          </a:prstGeom>
          <a:noFill/>
        </p:spPr>
      </p:pic>
      <p:pic>
        <p:nvPicPr>
          <p:cNvPr id="19460" name="Picture 4" descr="C:\Users\Семен\Desktop\105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5257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581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 Предпосылки Второй Мировой войны.</vt:lpstr>
      <vt:lpstr>Слайд 3</vt:lpstr>
      <vt:lpstr>Слайд 4</vt:lpstr>
      <vt:lpstr>Слайд 5</vt:lpstr>
      <vt:lpstr> Нарушения условий Версаля Германией</vt:lpstr>
      <vt:lpstr> Территориальные захваты</vt:lpstr>
      <vt:lpstr>Слайд 8</vt:lpstr>
      <vt:lpstr> Очаги войны</vt:lpstr>
      <vt:lpstr>Слайд 10</vt:lpstr>
      <vt:lpstr>Слайд 11</vt:lpstr>
      <vt:lpstr> 1936 год – подписание Антикоминтерновского пакта между Германией и Японией</vt:lpstr>
      <vt:lpstr> Расширение Антикоминтерновского пакта</vt:lpstr>
      <vt:lpstr> Тройственный пакт 1940 года  Документ</vt:lpstr>
      <vt:lpstr> Система коллективной безопасности – это система взаимных договоров государств о взаимопомощи в случае агрессии против одной из них.</vt:lpstr>
      <vt:lpstr>  Решение  правительств  Англии и Франции о передаче гитлеровской Германии  Судетской области Чехословакии - это</vt:lpstr>
      <vt:lpstr>Слайд 17</vt:lpstr>
      <vt:lpstr>Слайд 18</vt:lpstr>
      <vt:lpstr> Политика «умиротворения агрессора» со стороны западных стран – политика уступок агрессивным требованиям Гитлера</vt:lpstr>
      <vt:lpstr> «Я привёз мир!»</vt:lpstr>
      <vt:lpstr>Слайд 21</vt:lpstr>
      <vt:lpstr>  Инициатива СССР -</vt:lpstr>
      <vt:lpstr>Слайд 23</vt:lpstr>
      <vt:lpstr>Слайд 24</vt:lpstr>
      <vt:lpstr>Слайд 25</vt:lpstr>
      <vt:lpstr>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18</cp:revision>
  <dcterms:created xsi:type="dcterms:W3CDTF">2022-09-03T00:17:00Z</dcterms:created>
  <dcterms:modified xsi:type="dcterms:W3CDTF">2022-09-07T05:15:01Z</dcterms:modified>
</cp:coreProperties>
</file>