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34" r:id="rId2"/>
    <p:sldId id="33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583113" y="2708276"/>
            <a:ext cx="2736850" cy="72072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D0D0D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b="1"/>
              <a:t>Гиперо́нимы </a:t>
            </a:r>
            <a:r>
              <a:rPr lang="ru-RU" altLang="ru-RU" sz="1200"/>
              <a:t>— слова с более широким значением, выражающие общее, родовое понятие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03389" y="188914"/>
            <a:ext cx="2160587" cy="5032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К кому испытываем?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8472489" y="188914"/>
            <a:ext cx="2066925" cy="503237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Каким бывает?</a:t>
            </a:r>
          </a:p>
        </p:txBody>
      </p:sp>
      <p:cxnSp>
        <p:nvCxnSpPr>
          <p:cNvPr id="27" name="Прямая со стрелкой 26"/>
          <p:cNvCxnSpPr>
            <a:cxnSpLocks noChangeShapeType="1"/>
          </p:cNvCxnSpPr>
          <p:nvPr/>
        </p:nvCxnSpPr>
        <p:spPr bwMode="auto">
          <a:xfrm flipH="1">
            <a:off x="2063751" y="692150"/>
            <a:ext cx="144463" cy="215900"/>
          </a:xfrm>
          <a:prstGeom prst="straightConnector1">
            <a:avLst/>
          </a:prstGeom>
          <a:noFill/>
          <a:ln w="38100" algn="ctr">
            <a:solidFill>
              <a:srgbClr val="0D0D0D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Прямая со стрелкой 28"/>
          <p:cNvCxnSpPr>
            <a:cxnSpLocks noChangeShapeType="1"/>
          </p:cNvCxnSpPr>
          <p:nvPr/>
        </p:nvCxnSpPr>
        <p:spPr bwMode="auto">
          <a:xfrm>
            <a:off x="3216276" y="692150"/>
            <a:ext cx="144463" cy="2159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Прямая со стрелкой 49"/>
          <p:cNvCxnSpPr>
            <a:cxnSpLocks noChangeShapeType="1"/>
          </p:cNvCxnSpPr>
          <p:nvPr/>
        </p:nvCxnSpPr>
        <p:spPr bwMode="auto">
          <a:xfrm>
            <a:off x="2927350" y="4868864"/>
            <a:ext cx="0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6" name="Прямая со стрелкой 85"/>
          <p:cNvCxnSpPr>
            <a:cxnSpLocks noChangeShapeType="1"/>
          </p:cNvCxnSpPr>
          <p:nvPr/>
        </p:nvCxnSpPr>
        <p:spPr bwMode="auto">
          <a:xfrm>
            <a:off x="3359151" y="4868864"/>
            <a:ext cx="34925" cy="28733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Прямая со стрелкой 99"/>
          <p:cNvCxnSpPr>
            <a:cxnSpLocks noChangeShapeType="1"/>
          </p:cNvCxnSpPr>
          <p:nvPr/>
        </p:nvCxnSpPr>
        <p:spPr bwMode="auto">
          <a:xfrm flipV="1">
            <a:off x="2855913" y="2205039"/>
            <a:ext cx="0" cy="2889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>
            <a:spLocks noChangeArrowheads="1"/>
          </p:cNvSpPr>
          <p:nvPr/>
        </p:nvSpPr>
        <p:spPr bwMode="auto">
          <a:xfrm>
            <a:off x="8616951" y="1052514"/>
            <a:ext cx="1800225" cy="22320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400"/>
              <a:t> искренним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глубоким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неподдельным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острым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истинным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безграничным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горячим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безмерным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подлинным</a:t>
            </a:r>
          </a:p>
          <a:p>
            <a:pPr eaLnBrk="1" hangingPunct="1">
              <a:buFontTx/>
              <a:buChar char="•"/>
            </a:pPr>
            <a:r>
              <a:rPr lang="ru-RU" altLang="ru-RU" sz="1600"/>
              <a:t> </a:t>
            </a:r>
            <a:r>
              <a:rPr lang="ru-RU" altLang="ru-RU" sz="1400"/>
              <a:t>невольным…</a:t>
            </a:r>
            <a:endParaRPr lang="ru-RU" altLang="ru-RU" sz="1600"/>
          </a:p>
        </p:txBody>
      </p:sp>
      <p:cxnSp>
        <p:nvCxnSpPr>
          <p:cNvPr id="81" name="Прямая со стрелкой 80"/>
          <p:cNvCxnSpPr>
            <a:cxnSpLocks noChangeShapeType="1"/>
          </p:cNvCxnSpPr>
          <p:nvPr/>
        </p:nvCxnSpPr>
        <p:spPr bwMode="auto">
          <a:xfrm flipV="1">
            <a:off x="7535864" y="765176"/>
            <a:ext cx="1152525" cy="538163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Прямая со стрелкой 90"/>
          <p:cNvCxnSpPr>
            <a:cxnSpLocks noChangeShapeType="1"/>
          </p:cNvCxnSpPr>
          <p:nvPr/>
        </p:nvCxnSpPr>
        <p:spPr bwMode="auto">
          <a:xfrm>
            <a:off x="7608888" y="2492375"/>
            <a:ext cx="1079500" cy="111760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23" name="Rectangle 75"/>
          <p:cNvSpPr>
            <a:spLocks noChangeArrowheads="1"/>
          </p:cNvSpPr>
          <p:nvPr/>
        </p:nvSpPr>
        <p:spPr bwMode="auto">
          <a:xfrm>
            <a:off x="4440239" y="1268414"/>
            <a:ext cx="3240087" cy="129698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/>
              <a:t>Сострадание –</a:t>
            </a:r>
          </a:p>
          <a:p>
            <a:pPr algn="ctr" eaLnBrk="1" hangingPunct="1"/>
            <a:r>
              <a:rPr lang="ru-RU" altLang="ru-RU" sz="3200" b="1"/>
              <a:t>это…</a:t>
            </a:r>
          </a:p>
        </p:txBody>
      </p:sp>
      <p:sp>
        <p:nvSpPr>
          <p:cNvPr id="130125" name="Rectangle 77"/>
          <p:cNvSpPr>
            <a:spLocks noChangeArrowheads="1"/>
          </p:cNvSpPr>
          <p:nvPr/>
        </p:nvSpPr>
        <p:spPr bwMode="auto">
          <a:xfrm>
            <a:off x="8688389" y="3357563"/>
            <a:ext cx="1800225" cy="7921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Что может С.?</a:t>
            </a:r>
          </a:p>
          <a:p>
            <a:pPr algn="ctr" eaLnBrk="1" hangingPunct="1"/>
            <a:r>
              <a:rPr lang="ru-RU" altLang="ru-RU" sz="1600" b="1"/>
              <a:t>Что можно с ним</a:t>
            </a:r>
          </a:p>
          <a:p>
            <a:pPr algn="ctr" eaLnBrk="1" hangingPunct="1"/>
            <a:r>
              <a:rPr lang="ru-RU" altLang="ru-RU" sz="1600" b="1"/>
              <a:t>делать?</a:t>
            </a:r>
          </a:p>
        </p:txBody>
      </p:sp>
      <p:sp>
        <p:nvSpPr>
          <p:cNvPr id="130144" name="Rectangle 96"/>
          <p:cNvSpPr>
            <a:spLocks noChangeArrowheads="1"/>
          </p:cNvSpPr>
          <p:nvPr/>
        </p:nvSpPr>
        <p:spPr bwMode="auto">
          <a:xfrm>
            <a:off x="1631950" y="5157789"/>
            <a:ext cx="431800" cy="1584325"/>
          </a:xfrm>
          <a:prstGeom prst="rect">
            <a:avLst/>
          </a:prstGeom>
          <a:solidFill>
            <a:schemeClr val="bg1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в тексте</a:t>
            </a:r>
          </a:p>
        </p:txBody>
      </p:sp>
      <p:sp>
        <p:nvSpPr>
          <p:cNvPr id="130145" name="Rectangle 97"/>
          <p:cNvSpPr>
            <a:spLocks noChangeArrowheads="1"/>
          </p:cNvSpPr>
          <p:nvPr/>
        </p:nvSpPr>
        <p:spPr bwMode="auto">
          <a:xfrm>
            <a:off x="5375275" y="3716339"/>
            <a:ext cx="431800" cy="1150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свойство</a:t>
            </a:r>
          </a:p>
        </p:txBody>
      </p:sp>
      <p:sp>
        <p:nvSpPr>
          <p:cNvPr id="130146" name="Rectangle 98"/>
          <p:cNvSpPr>
            <a:spLocks noChangeArrowheads="1"/>
          </p:cNvSpPr>
          <p:nvPr/>
        </p:nvSpPr>
        <p:spPr bwMode="auto">
          <a:xfrm>
            <a:off x="5880100" y="3716339"/>
            <a:ext cx="431800" cy="1150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качество</a:t>
            </a:r>
          </a:p>
        </p:txBody>
      </p:sp>
      <p:sp>
        <p:nvSpPr>
          <p:cNvPr id="130147" name="Rectangle 99"/>
          <p:cNvSpPr>
            <a:spLocks noChangeArrowheads="1"/>
          </p:cNvSpPr>
          <p:nvPr/>
        </p:nvSpPr>
        <p:spPr bwMode="auto">
          <a:xfrm>
            <a:off x="6383338" y="3716339"/>
            <a:ext cx="431800" cy="1150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способность</a:t>
            </a:r>
          </a:p>
        </p:txBody>
      </p:sp>
      <p:cxnSp>
        <p:nvCxnSpPr>
          <p:cNvPr id="103" name="Прямая со стрелкой 102"/>
          <p:cNvCxnSpPr>
            <a:cxnSpLocks noChangeShapeType="1"/>
          </p:cNvCxnSpPr>
          <p:nvPr/>
        </p:nvCxnSpPr>
        <p:spPr bwMode="auto">
          <a:xfrm>
            <a:off x="6311901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Прямая со стрелкой 100"/>
          <p:cNvCxnSpPr>
            <a:cxnSpLocks noChangeShapeType="1"/>
          </p:cNvCxnSpPr>
          <p:nvPr/>
        </p:nvCxnSpPr>
        <p:spPr bwMode="auto">
          <a:xfrm flipH="1">
            <a:off x="5159376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" name="Прямая со стрелкой 100"/>
          <p:cNvCxnSpPr>
            <a:cxnSpLocks noChangeShapeType="1"/>
          </p:cNvCxnSpPr>
          <p:nvPr/>
        </p:nvCxnSpPr>
        <p:spPr bwMode="auto">
          <a:xfrm flipH="1">
            <a:off x="5591176" y="3429000"/>
            <a:ext cx="73025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Прямая со стрелкой 102"/>
          <p:cNvCxnSpPr>
            <a:cxnSpLocks noChangeShapeType="1"/>
          </p:cNvCxnSpPr>
          <p:nvPr/>
        </p:nvCxnSpPr>
        <p:spPr bwMode="auto">
          <a:xfrm>
            <a:off x="5951539" y="3429000"/>
            <a:ext cx="73025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Прямая со стрелкой 100"/>
          <p:cNvCxnSpPr>
            <a:cxnSpLocks noChangeShapeType="1"/>
          </p:cNvCxnSpPr>
          <p:nvPr/>
        </p:nvCxnSpPr>
        <p:spPr bwMode="auto">
          <a:xfrm>
            <a:off x="5808663" y="2420939"/>
            <a:ext cx="0" cy="2873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 стрелкой 100"/>
          <p:cNvCxnSpPr>
            <a:cxnSpLocks noChangeShapeType="1"/>
          </p:cNvCxnSpPr>
          <p:nvPr/>
        </p:nvCxnSpPr>
        <p:spPr bwMode="auto">
          <a:xfrm>
            <a:off x="9336088" y="765175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 стрелкой 100"/>
          <p:cNvCxnSpPr>
            <a:cxnSpLocks noChangeShapeType="1"/>
          </p:cNvCxnSpPr>
          <p:nvPr/>
        </p:nvCxnSpPr>
        <p:spPr bwMode="auto">
          <a:xfrm>
            <a:off x="9409113" y="4149725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Прямоугольник 64"/>
          <p:cNvSpPr>
            <a:spLocks noChangeArrowheads="1"/>
          </p:cNvSpPr>
          <p:nvPr/>
        </p:nvSpPr>
        <p:spPr bwMode="auto">
          <a:xfrm>
            <a:off x="8867776" y="4625976"/>
            <a:ext cx="1800225" cy="22320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200"/>
              <a:t> возникать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проявляться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вызываться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испытывать</a:t>
            </a:r>
            <a:endParaRPr lang="en-US" altLang="ru-RU" sz="1200"/>
          </a:p>
          <a:p>
            <a:pPr eaLnBrk="1" hangingPunct="1">
              <a:buFontTx/>
              <a:buChar char="•"/>
            </a:pPr>
            <a:r>
              <a:rPr lang="ru-RU" altLang="ru-RU" sz="1200"/>
              <a:t>возвышать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учиться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чувствовать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проявлять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ощущать</a:t>
            </a:r>
          </a:p>
          <a:p>
            <a:pPr eaLnBrk="1" hangingPunct="1">
              <a:buFontTx/>
              <a:buChar char="•"/>
            </a:pPr>
            <a:r>
              <a:rPr lang="ru-RU" altLang="ru-RU" sz="1200"/>
              <a:t> выражать….</a:t>
            </a:r>
          </a:p>
          <a:p>
            <a:pPr eaLnBrk="1" hangingPunct="1"/>
            <a:endParaRPr lang="ru-RU" altLang="ru-RU" sz="1200"/>
          </a:p>
        </p:txBody>
      </p:sp>
      <p:sp>
        <p:nvSpPr>
          <p:cNvPr id="130160" name="Rectangle 112"/>
          <p:cNvSpPr>
            <a:spLocks noChangeArrowheads="1"/>
          </p:cNvSpPr>
          <p:nvPr/>
        </p:nvSpPr>
        <p:spPr bwMode="auto">
          <a:xfrm>
            <a:off x="4295775" y="115889"/>
            <a:ext cx="1512888" cy="865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Синонимы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милосердие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сочувствие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жалость</a:t>
            </a:r>
            <a:endParaRPr lang="ru-RU" altLang="ru-RU" sz="1600" b="1"/>
          </a:p>
        </p:txBody>
      </p:sp>
      <p:sp>
        <p:nvSpPr>
          <p:cNvPr id="130161" name="Rectangle 113"/>
          <p:cNvSpPr>
            <a:spLocks noChangeArrowheads="1"/>
          </p:cNvSpPr>
          <p:nvPr/>
        </p:nvSpPr>
        <p:spPr bwMode="auto">
          <a:xfrm>
            <a:off x="6024563" y="115889"/>
            <a:ext cx="1439862" cy="8651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Антонимы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безучастность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жестокость</a:t>
            </a:r>
          </a:p>
          <a:p>
            <a:pPr eaLnBrk="1" hangingPunct="1">
              <a:buFontTx/>
              <a:buChar char="•"/>
            </a:pPr>
            <a:endParaRPr lang="ru-RU" altLang="ru-RU" sz="1200" b="1"/>
          </a:p>
        </p:txBody>
      </p:sp>
      <p:cxnSp>
        <p:nvCxnSpPr>
          <p:cNvPr id="9" name="Прямая со стрелкой 100"/>
          <p:cNvCxnSpPr>
            <a:cxnSpLocks noChangeShapeType="1"/>
          </p:cNvCxnSpPr>
          <p:nvPr/>
        </p:nvCxnSpPr>
        <p:spPr bwMode="auto">
          <a:xfrm flipH="1" flipV="1">
            <a:off x="5375275" y="981076"/>
            <a:ext cx="584200" cy="2762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100"/>
          <p:cNvCxnSpPr>
            <a:cxnSpLocks noChangeShapeType="1"/>
          </p:cNvCxnSpPr>
          <p:nvPr/>
        </p:nvCxnSpPr>
        <p:spPr bwMode="auto">
          <a:xfrm flipV="1">
            <a:off x="6096000" y="981075"/>
            <a:ext cx="788988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Прямая со стрелкой 100"/>
          <p:cNvCxnSpPr>
            <a:cxnSpLocks noChangeShapeType="1"/>
          </p:cNvCxnSpPr>
          <p:nvPr/>
        </p:nvCxnSpPr>
        <p:spPr bwMode="auto">
          <a:xfrm flipH="1" flipV="1">
            <a:off x="3792539" y="549275"/>
            <a:ext cx="706437" cy="7556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65" name="Rectangle 117"/>
          <p:cNvSpPr>
            <a:spLocks noChangeArrowheads="1"/>
          </p:cNvSpPr>
          <p:nvPr/>
        </p:nvSpPr>
        <p:spPr bwMode="auto">
          <a:xfrm>
            <a:off x="1703389" y="908050"/>
            <a:ext cx="2160587" cy="6492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b="1"/>
              <a:t>старики, сироты, </a:t>
            </a:r>
          </a:p>
          <a:p>
            <a:pPr algn="ctr" eaLnBrk="1" hangingPunct="1"/>
            <a:r>
              <a:rPr lang="ru-RU" altLang="ru-RU" sz="1200" b="1"/>
              <a:t>больные люди, животные</a:t>
            </a:r>
            <a:r>
              <a:rPr lang="en-US" altLang="ru-RU" sz="1200" b="1"/>
              <a:t>…</a:t>
            </a:r>
            <a:endParaRPr lang="ru-RU" altLang="ru-RU" sz="1200" b="1"/>
          </a:p>
        </p:txBody>
      </p:sp>
      <p:sp>
        <p:nvSpPr>
          <p:cNvPr id="130166" name="AutoShape 118"/>
          <p:cNvSpPr>
            <a:spLocks/>
          </p:cNvSpPr>
          <p:nvPr/>
        </p:nvSpPr>
        <p:spPr bwMode="auto">
          <a:xfrm rot="5400000">
            <a:off x="2567782" y="477044"/>
            <a:ext cx="431800" cy="2303463"/>
          </a:xfrm>
          <a:prstGeom prst="rightBrace">
            <a:avLst>
              <a:gd name="adj1" fmla="val 44455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0167" name="Rectangle 119"/>
          <p:cNvSpPr>
            <a:spLocks noChangeArrowheads="1"/>
          </p:cNvSpPr>
          <p:nvPr/>
        </p:nvSpPr>
        <p:spPr bwMode="auto">
          <a:xfrm>
            <a:off x="1631950" y="1844676"/>
            <a:ext cx="237648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200" b="1"/>
              <a:t>страдающие живые существа</a:t>
            </a:r>
          </a:p>
        </p:txBody>
      </p:sp>
      <p:sp>
        <p:nvSpPr>
          <p:cNvPr id="130168" name="Rectangle 120"/>
          <p:cNvSpPr>
            <a:spLocks noChangeArrowheads="1"/>
          </p:cNvSpPr>
          <p:nvPr/>
        </p:nvSpPr>
        <p:spPr bwMode="auto">
          <a:xfrm>
            <a:off x="1631951" y="2420938"/>
            <a:ext cx="24479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Основа:</a:t>
            </a:r>
            <a:r>
              <a:rPr lang="ru-RU" altLang="ru-RU"/>
              <a:t> </a:t>
            </a:r>
          </a:p>
          <a:p>
            <a:pPr algn="ctr" eaLnBrk="1" hangingPunct="1"/>
            <a:r>
              <a:rPr lang="ru-RU" altLang="ru-RU" sz="1200" b="1">
                <a:latin typeface="Arial Black" panose="020B0A04020102020204" pitchFamily="34" charset="0"/>
              </a:rPr>
              <a:t>желание освободить </a:t>
            </a:r>
          </a:p>
          <a:p>
            <a:pPr algn="ctr" eaLnBrk="1" hangingPunct="1"/>
            <a:r>
              <a:rPr lang="ru-RU" altLang="ru-RU" sz="1200" b="1">
                <a:latin typeface="Arial Black" panose="020B0A04020102020204" pitchFamily="34" charset="0"/>
              </a:rPr>
              <a:t>их от страданий</a:t>
            </a:r>
          </a:p>
        </p:txBody>
      </p:sp>
      <p:cxnSp>
        <p:nvCxnSpPr>
          <p:cNvPr id="12" name="Прямая со стрелкой 100"/>
          <p:cNvCxnSpPr>
            <a:cxnSpLocks noChangeShapeType="1"/>
          </p:cNvCxnSpPr>
          <p:nvPr/>
        </p:nvCxnSpPr>
        <p:spPr bwMode="auto">
          <a:xfrm flipH="1">
            <a:off x="4008438" y="2276475"/>
            <a:ext cx="431800" cy="254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70" name="AutoShape 122"/>
          <p:cNvSpPr>
            <a:spLocks/>
          </p:cNvSpPr>
          <p:nvPr/>
        </p:nvSpPr>
        <p:spPr bwMode="auto">
          <a:xfrm>
            <a:off x="3935413" y="4941888"/>
            <a:ext cx="539750" cy="1916112"/>
          </a:xfrm>
          <a:prstGeom prst="rightBrace">
            <a:avLst>
              <a:gd name="adj1" fmla="val 51409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30171" name="Rectangle 123"/>
          <p:cNvSpPr>
            <a:spLocks noChangeArrowheads="1"/>
          </p:cNvSpPr>
          <p:nvPr/>
        </p:nvSpPr>
        <p:spPr bwMode="auto">
          <a:xfrm rot="-5400000">
            <a:off x="3575845" y="5561807"/>
            <a:ext cx="22320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Зачем нужно?</a:t>
            </a:r>
          </a:p>
        </p:txBody>
      </p:sp>
      <p:cxnSp>
        <p:nvCxnSpPr>
          <p:cNvPr id="13" name="Прямая со стрелкой 100"/>
          <p:cNvCxnSpPr>
            <a:cxnSpLocks noChangeShapeType="1"/>
          </p:cNvCxnSpPr>
          <p:nvPr/>
        </p:nvCxnSpPr>
        <p:spPr bwMode="auto">
          <a:xfrm>
            <a:off x="4872038" y="5732463"/>
            <a:ext cx="36036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73" name="Rectangle 125"/>
          <p:cNvSpPr>
            <a:spLocks noChangeArrowheads="1"/>
          </p:cNvSpPr>
          <p:nvPr/>
        </p:nvSpPr>
        <p:spPr bwMode="auto">
          <a:xfrm>
            <a:off x="5303839" y="5157789"/>
            <a:ext cx="3455987" cy="136683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ru-RU" altLang="ru-RU" sz="1200" b="1">
                <a:solidFill>
                  <a:schemeClr val="bg1"/>
                </a:solidFill>
              </a:rPr>
              <a:t> </a:t>
            </a:r>
            <a:r>
              <a:rPr lang="ru-RU" altLang="ru-RU" sz="1200" b="1"/>
              <a:t>сближает людей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делает человека счастливее, добрее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помогает выжить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развивает духовно и эмоционально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 укрепляет веру в себя и в окружающих</a:t>
            </a:r>
            <a:r>
              <a:rPr lang="ru-RU" altLang="ru-RU" sz="1200" b="1">
                <a:solidFill>
                  <a:schemeClr val="bg1"/>
                </a:solidFill>
              </a:rPr>
              <a:t>…</a:t>
            </a:r>
          </a:p>
        </p:txBody>
      </p:sp>
      <p:cxnSp>
        <p:nvCxnSpPr>
          <p:cNvPr id="64" name="Прямая со стрелкой 63"/>
          <p:cNvCxnSpPr>
            <a:cxnSpLocks noChangeShapeType="1"/>
          </p:cNvCxnSpPr>
          <p:nvPr/>
        </p:nvCxnSpPr>
        <p:spPr bwMode="auto">
          <a:xfrm flipH="1">
            <a:off x="3935413" y="2565401"/>
            <a:ext cx="576262" cy="7207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77" name="Rectangle 129"/>
          <p:cNvSpPr>
            <a:spLocks noChangeArrowheads="1"/>
          </p:cNvSpPr>
          <p:nvPr/>
        </p:nvSpPr>
        <p:spPr bwMode="auto">
          <a:xfrm>
            <a:off x="1631950" y="3213100"/>
            <a:ext cx="2376488" cy="1079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Подобно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живой воде,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эликсиру жизни,</a:t>
            </a:r>
          </a:p>
          <a:p>
            <a:pPr eaLnBrk="1" hangingPunct="1">
              <a:buFontTx/>
              <a:buChar char="•"/>
            </a:pPr>
            <a:r>
              <a:rPr lang="ru-RU" altLang="ru-RU" sz="1200" b="1"/>
              <a:t> волшебной палочке:</a:t>
            </a:r>
          </a:p>
          <a:p>
            <a:pPr eaLnBrk="1" hangingPunct="1"/>
            <a:r>
              <a:rPr lang="ru-RU" altLang="ru-RU" sz="1200" b="1" u="sng"/>
              <a:t>преображает ситуацию</a:t>
            </a:r>
          </a:p>
        </p:txBody>
      </p:sp>
      <p:sp>
        <p:nvSpPr>
          <p:cNvPr id="130178" name="Rectangle 130"/>
          <p:cNvSpPr>
            <a:spLocks noChangeArrowheads="1"/>
          </p:cNvSpPr>
          <p:nvPr/>
        </p:nvSpPr>
        <p:spPr bwMode="auto">
          <a:xfrm>
            <a:off x="6888163" y="3716339"/>
            <a:ext cx="431800" cy="1150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эмоции</a:t>
            </a:r>
          </a:p>
        </p:txBody>
      </p:sp>
      <p:cxnSp>
        <p:nvCxnSpPr>
          <p:cNvPr id="14" name="Прямая со стрелкой 102"/>
          <p:cNvCxnSpPr>
            <a:cxnSpLocks noChangeShapeType="1"/>
          </p:cNvCxnSpPr>
          <p:nvPr/>
        </p:nvCxnSpPr>
        <p:spPr bwMode="auto">
          <a:xfrm>
            <a:off x="6888163" y="3429000"/>
            <a:ext cx="144462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80" name="Rectangle 132"/>
          <p:cNvSpPr>
            <a:spLocks noChangeArrowheads="1"/>
          </p:cNvSpPr>
          <p:nvPr/>
        </p:nvSpPr>
        <p:spPr bwMode="auto">
          <a:xfrm>
            <a:off x="1524001" y="4581525"/>
            <a:ext cx="2555875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Ищу аргументы</a:t>
            </a:r>
          </a:p>
        </p:txBody>
      </p:sp>
      <p:cxnSp>
        <p:nvCxnSpPr>
          <p:cNvPr id="15" name="Прямая со стрелкой 100"/>
          <p:cNvCxnSpPr>
            <a:cxnSpLocks noChangeShapeType="1"/>
          </p:cNvCxnSpPr>
          <p:nvPr/>
        </p:nvCxnSpPr>
        <p:spPr bwMode="auto">
          <a:xfrm>
            <a:off x="2566988" y="4292600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Прямая со стрелкой 49"/>
          <p:cNvCxnSpPr>
            <a:cxnSpLocks noChangeShapeType="1"/>
          </p:cNvCxnSpPr>
          <p:nvPr/>
        </p:nvCxnSpPr>
        <p:spPr bwMode="auto">
          <a:xfrm>
            <a:off x="2424113" y="4868864"/>
            <a:ext cx="0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87" name="Rectangle 139"/>
          <p:cNvSpPr>
            <a:spLocks noChangeArrowheads="1"/>
          </p:cNvSpPr>
          <p:nvPr/>
        </p:nvSpPr>
        <p:spPr bwMode="auto">
          <a:xfrm>
            <a:off x="2135188" y="5157789"/>
            <a:ext cx="4318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/>
              <a:t>в  литературе</a:t>
            </a:r>
          </a:p>
        </p:txBody>
      </p:sp>
      <p:sp>
        <p:nvSpPr>
          <p:cNvPr id="130189" name="Rectangle 141"/>
          <p:cNvSpPr>
            <a:spLocks noChangeArrowheads="1"/>
          </p:cNvSpPr>
          <p:nvPr/>
        </p:nvSpPr>
        <p:spPr bwMode="auto">
          <a:xfrm>
            <a:off x="2640013" y="5157789"/>
            <a:ext cx="4318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в истории</a:t>
            </a:r>
          </a:p>
          <a:p>
            <a:pPr algn="ctr" eaLnBrk="1" hangingPunct="1"/>
            <a:r>
              <a:rPr lang="ru-RU" altLang="ru-RU" sz="1600" b="1"/>
              <a:t>человечества</a:t>
            </a:r>
          </a:p>
        </p:txBody>
      </p:sp>
      <p:sp>
        <p:nvSpPr>
          <p:cNvPr id="130190" name="Rectangle 142"/>
          <p:cNvSpPr>
            <a:spLocks noChangeArrowheads="1"/>
          </p:cNvSpPr>
          <p:nvPr/>
        </p:nvSpPr>
        <p:spPr bwMode="auto">
          <a:xfrm>
            <a:off x="3143250" y="5157789"/>
            <a:ext cx="4318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в пословицах</a:t>
            </a:r>
          </a:p>
        </p:txBody>
      </p:sp>
      <p:sp>
        <p:nvSpPr>
          <p:cNvPr id="130191" name="Rectangle 143"/>
          <p:cNvSpPr>
            <a:spLocks noChangeArrowheads="1"/>
          </p:cNvSpPr>
          <p:nvPr/>
        </p:nvSpPr>
        <p:spPr bwMode="auto">
          <a:xfrm>
            <a:off x="3648075" y="5157789"/>
            <a:ext cx="431800" cy="158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в окружающем</a:t>
            </a:r>
          </a:p>
          <a:p>
            <a:pPr algn="ctr" eaLnBrk="1" hangingPunct="1"/>
            <a:r>
              <a:rPr lang="ru-RU" altLang="ru-RU" sz="1600" b="1"/>
              <a:t> мире</a:t>
            </a:r>
          </a:p>
        </p:txBody>
      </p:sp>
      <p:cxnSp>
        <p:nvCxnSpPr>
          <p:cNvPr id="17" name="Прямая со стрелкой 85"/>
          <p:cNvCxnSpPr>
            <a:cxnSpLocks noChangeShapeType="1"/>
          </p:cNvCxnSpPr>
          <p:nvPr/>
        </p:nvCxnSpPr>
        <p:spPr bwMode="auto">
          <a:xfrm>
            <a:off x="3719514" y="4868864"/>
            <a:ext cx="34925" cy="28733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93" name="Rectangle 145"/>
          <p:cNvSpPr>
            <a:spLocks noChangeArrowheads="1"/>
          </p:cNvSpPr>
          <p:nvPr/>
        </p:nvSpPr>
        <p:spPr bwMode="auto">
          <a:xfrm>
            <a:off x="4872038" y="3716339"/>
            <a:ext cx="431800" cy="11509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чувство</a:t>
            </a:r>
          </a:p>
        </p:txBody>
      </p:sp>
      <p:cxnSp>
        <p:nvCxnSpPr>
          <p:cNvPr id="55" name="Прямая со стрелкой 49"/>
          <p:cNvCxnSpPr>
            <a:cxnSpLocks noChangeShapeType="1"/>
          </p:cNvCxnSpPr>
          <p:nvPr/>
        </p:nvCxnSpPr>
        <p:spPr bwMode="auto">
          <a:xfrm>
            <a:off x="1919288" y="4868864"/>
            <a:ext cx="0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347284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0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0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0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0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0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0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0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0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3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3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3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30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0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30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30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130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30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3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1000"/>
                                        <p:tgtEl>
                                          <p:spTgt spid="130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30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30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 nodeType="clickPar">
                      <p:stCondLst>
                        <p:cond delay="indefinite"/>
                      </p:stCondLst>
                      <p:childTnLst>
                        <p:par>
                          <p:cTn id="2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1000" fill="hold"/>
                                        <p:tgtEl>
                                          <p:spTgt spid="130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130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1000"/>
                                        <p:tgtEl>
                                          <p:spTgt spid="13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3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3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13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30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30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30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 nodeType="clickPar">
                      <p:stCondLst>
                        <p:cond delay="indefinite"/>
                      </p:stCondLst>
                      <p:childTnLst>
                        <p:par>
                          <p:cTn id="3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1000"/>
                                        <p:tgtEl>
                                          <p:spTgt spid="130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3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 nodeType="clickPar">
                      <p:stCondLst>
                        <p:cond delay="indefinite"/>
                      </p:stCondLst>
                      <p:childTnLst>
                        <p:par>
                          <p:cTn id="3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 nodeType="clickPar">
                      <p:stCondLst>
                        <p:cond delay="indefinite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130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3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3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 nodeType="clickPar">
                      <p:stCondLst>
                        <p:cond delay="indefinite"/>
                      </p:stCondLst>
                      <p:childTnLst>
                        <p:par>
                          <p:cTn id="3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30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30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30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130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7" dur="1000" fill="hold"/>
                                        <p:tgtEl>
                                          <p:spTgt spid="130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30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 nodeType="clickPar">
                      <p:stCondLst>
                        <p:cond delay="indefinite"/>
                      </p:stCondLst>
                      <p:childTnLst>
                        <p:par>
                          <p:cTn id="3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30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13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 nodeType="clickPar">
                      <p:stCondLst>
                        <p:cond delay="indefinite"/>
                      </p:stCondLst>
                      <p:childTnLst>
                        <p:par>
                          <p:cTn id="3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130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130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13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 nodeType="clickPar">
                      <p:stCondLst>
                        <p:cond delay="indefinite"/>
                      </p:stCondLst>
                      <p:childTnLst>
                        <p:par>
                          <p:cTn id="3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 nodeType="clickPar">
                      <p:stCondLst>
                        <p:cond delay="indefinite"/>
                      </p:stCondLst>
                      <p:childTnLst>
                        <p:par>
                          <p:cTn id="4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30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30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1000"/>
                                        <p:tgtEl>
                                          <p:spTgt spid="13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 animBg="1"/>
      <p:bldP spid="20" grpId="0" animBg="1"/>
      <p:bldP spid="65" grpId="0" animBg="1"/>
      <p:bldP spid="130123" grpId="0" animBg="1"/>
      <p:bldP spid="130125" grpId="0" animBg="1"/>
      <p:bldP spid="130144" grpId="0" animBg="1"/>
      <p:bldP spid="130145" grpId="0" animBg="1"/>
      <p:bldP spid="130146" grpId="0" animBg="1"/>
      <p:bldP spid="130147" grpId="0" animBg="1"/>
      <p:bldP spid="8" grpId="0" animBg="1"/>
      <p:bldP spid="130160" grpId="0" animBg="1"/>
      <p:bldP spid="130161" grpId="0" animBg="1"/>
      <p:bldP spid="130165" grpId="0" animBg="1"/>
      <p:bldP spid="130166" grpId="0" animBg="1"/>
      <p:bldP spid="130167" grpId="0" animBg="1"/>
      <p:bldP spid="130168" grpId="0" animBg="1"/>
      <p:bldP spid="130170" grpId="0" animBg="1"/>
      <p:bldP spid="130171" grpId="0" animBg="1"/>
      <p:bldP spid="130173" grpId="0" animBg="1"/>
      <p:bldP spid="130177" grpId="0" animBg="1"/>
      <p:bldP spid="130178" grpId="0" animBg="1"/>
      <p:bldP spid="130180" grpId="0" animBg="1"/>
      <p:bldP spid="130187" grpId="0" animBg="1"/>
      <p:bldP spid="130189" grpId="0" animBg="1"/>
      <p:bldP spid="130190" grpId="0" animBg="1"/>
      <p:bldP spid="130191" grpId="0" animBg="1"/>
      <p:bldP spid="13019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3"/>
          <p:cNvSpPr>
            <a:spLocks noChangeArrowheads="1"/>
          </p:cNvSpPr>
          <p:nvPr/>
        </p:nvSpPr>
        <p:spPr bwMode="auto">
          <a:xfrm>
            <a:off x="4583113" y="2708276"/>
            <a:ext cx="2736850" cy="720725"/>
          </a:xfrm>
          <a:prstGeom prst="rect">
            <a:avLst/>
          </a:prstGeom>
          <a:noFill/>
          <a:ln w="25400" algn="ctr">
            <a:solidFill>
              <a:srgbClr val="0D0D0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200" b="1"/>
              <a:t>Гиперо́нимы — слова с более широким значением, выражающие общее, родовое понятие</a:t>
            </a:r>
          </a:p>
        </p:txBody>
      </p:sp>
      <p:sp>
        <p:nvSpPr>
          <p:cNvPr id="6147" name="Прямоугольник 18"/>
          <p:cNvSpPr>
            <a:spLocks noChangeArrowheads="1"/>
          </p:cNvSpPr>
          <p:nvPr/>
        </p:nvSpPr>
        <p:spPr bwMode="auto">
          <a:xfrm>
            <a:off x="1774826" y="260350"/>
            <a:ext cx="2233613" cy="647700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 b="1"/>
              <a:t>Кто может стать объектом проявления</a:t>
            </a:r>
          </a:p>
          <a:p>
            <a:pPr eaLnBrk="1" hangingPunct="1"/>
            <a:r>
              <a:rPr lang="ru-RU" altLang="ru-RU" sz="1400" b="1"/>
              <a:t>человечности?</a:t>
            </a:r>
          </a:p>
        </p:txBody>
      </p:sp>
      <p:sp>
        <p:nvSpPr>
          <p:cNvPr id="6148" name="Прямоугольник 19"/>
          <p:cNvSpPr>
            <a:spLocks noChangeArrowheads="1"/>
          </p:cNvSpPr>
          <p:nvPr/>
        </p:nvSpPr>
        <p:spPr bwMode="auto">
          <a:xfrm>
            <a:off x="8472489" y="188914"/>
            <a:ext cx="2066925" cy="503237"/>
          </a:xfrm>
          <a:prstGeom prst="rect">
            <a:avLst/>
          </a:prstGeom>
          <a:noFill/>
          <a:ln w="381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От чего освобождает</a:t>
            </a:r>
            <a:r>
              <a:rPr lang="ru-RU" altLang="ru-RU" b="1"/>
              <a:t>?</a:t>
            </a:r>
          </a:p>
        </p:txBody>
      </p:sp>
      <p:cxnSp>
        <p:nvCxnSpPr>
          <p:cNvPr id="6149" name="Прямая со стрелкой 49"/>
          <p:cNvCxnSpPr>
            <a:cxnSpLocks noChangeShapeType="1"/>
          </p:cNvCxnSpPr>
          <p:nvPr/>
        </p:nvCxnSpPr>
        <p:spPr bwMode="auto">
          <a:xfrm>
            <a:off x="2927350" y="4868864"/>
            <a:ext cx="0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0" name="Прямая со стрелкой 72"/>
          <p:cNvCxnSpPr>
            <a:cxnSpLocks noChangeShapeType="1"/>
          </p:cNvCxnSpPr>
          <p:nvPr/>
        </p:nvCxnSpPr>
        <p:spPr bwMode="auto">
          <a:xfrm flipH="1">
            <a:off x="1847850" y="4868864"/>
            <a:ext cx="179388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1" name="Прямая со стрелкой 85"/>
          <p:cNvCxnSpPr>
            <a:cxnSpLocks noChangeShapeType="1"/>
          </p:cNvCxnSpPr>
          <p:nvPr/>
        </p:nvCxnSpPr>
        <p:spPr bwMode="auto">
          <a:xfrm>
            <a:off x="3359151" y="4868864"/>
            <a:ext cx="34925" cy="28733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2" name="Прямоугольник 64"/>
          <p:cNvSpPr>
            <a:spLocks noChangeArrowheads="1"/>
          </p:cNvSpPr>
          <p:nvPr/>
        </p:nvSpPr>
        <p:spPr bwMode="auto">
          <a:xfrm>
            <a:off x="8401051" y="1052514"/>
            <a:ext cx="2016125" cy="2232025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От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злобы,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неприязни,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обидчивости,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недовольства,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зависти.</a:t>
            </a:r>
          </a:p>
        </p:txBody>
      </p:sp>
      <p:cxnSp>
        <p:nvCxnSpPr>
          <p:cNvPr id="6153" name="Прямая со стрелкой 80"/>
          <p:cNvCxnSpPr>
            <a:cxnSpLocks noChangeShapeType="1"/>
          </p:cNvCxnSpPr>
          <p:nvPr/>
        </p:nvCxnSpPr>
        <p:spPr bwMode="auto">
          <a:xfrm flipV="1">
            <a:off x="7175501" y="549275"/>
            <a:ext cx="1457325" cy="76993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Прямая со стрелкой 90"/>
          <p:cNvCxnSpPr>
            <a:cxnSpLocks noChangeShapeType="1"/>
          </p:cNvCxnSpPr>
          <p:nvPr/>
        </p:nvCxnSpPr>
        <p:spPr bwMode="auto">
          <a:xfrm>
            <a:off x="7248526" y="2060575"/>
            <a:ext cx="1133475" cy="140335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123" name="Rectangle 75"/>
          <p:cNvSpPr>
            <a:spLocks noChangeArrowheads="1"/>
          </p:cNvSpPr>
          <p:nvPr/>
        </p:nvSpPr>
        <p:spPr bwMode="auto">
          <a:xfrm>
            <a:off x="4511675" y="1484314"/>
            <a:ext cx="2808288" cy="935037"/>
          </a:xfrm>
          <a:prstGeom prst="rect">
            <a:avLst/>
          </a:prstGeom>
          <a:solidFill>
            <a:srgbClr val="00FF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/>
              <a:t>Человечность –</a:t>
            </a:r>
          </a:p>
          <a:p>
            <a:pPr algn="ctr" eaLnBrk="1" hangingPunct="1"/>
            <a:r>
              <a:rPr lang="ru-RU" altLang="ru-RU" sz="2400" b="1"/>
              <a:t>это…</a:t>
            </a:r>
          </a:p>
        </p:txBody>
      </p:sp>
      <p:sp>
        <p:nvSpPr>
          <p:cNvPr id="6156" name="Rectangle 77"/>
          <p:cNvSpPr>
            <a:spLocks noChangeArrowheads="1"/>
          </p:cNvSpPr>
          <p:nvPr/>
        </p:nvSpPr>
        <p:spPr bwMode="auto">
          <a:xfrm>
            <a:off x="8401051" y="3429001"/>
            <a:ext cx="1979613" cy="5762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Как проявляется?</a:t>
            </a:r>
          </a:p>
        </p:txBody>
      </p:sp>
      <p:sp>
        <p:nvSpPr>
          <p:cNvPr id="6157" name="Rectangle 96"/>
          <p:cNvSpPr>
            <a:spLocks noChangeArrowheads="1"/>
          </p:cNvSpPr>
          <p:nvPr/>
        </p:nvSpPr>
        <p:spPr bwMode="auto">
          <a:xfrm>
            <a:off x="1631950" y="5157789"/>
            <a:ext cx="4318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в тексте</a:t>
            </a:r>
          </a:p>
        </p:txBody>
      </p:sp>
      <p:sp>
        <p:nvSpPr>
          <p:cNvPr id="6158" name="Rectangle 97"/>
          <p:cNvSpPr>
            <a:spLocks noChangeArrowheads="1"/>
          </p:cNvSpPr>
          <p:nvPr/>
        </p:nvSpPr>
        <p:spPr bwMode="auto">
          <a:xfrm>
            <a:off x="5375275" y="3716339"/>
            <a:ext cx="431800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свойство</a:t>
            </a:r>
          </a:p>
        </p:txBody>
      </p:sp>
      <p:sp>
        <p:nvSpPr>
          <p:cNvPr id="6159" name="Rectangle 98"/>
          <p:cNvSpPr>
            <a:spLocks noChangeArrowheads="1"/>
          </p:cNvSpPr>
          <p:nvPr/>
        </p:nvSpPr>
        <p:spPr bwMode="auto">
          <a:xfrm>
            <a:off x="5880100" y="3716339"/>
            <a:ext cx="431800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качество</a:t>
            </a:r>
          </a:p>
        </p:txBody>
      </p:sp>
      <p:sp>
        <p:nvSpPr>
          <p:cNvPr id="6160" name="Rectangle 99"/>
          <p:cNvSpPr>
            <a:spLocks noChangeArrowheads="1"/>
          </p:cNvSpPr>
          <p:nvPr/>
        </p:nvSpPr>
        <p:spPr bwMode="auto">
          <a:xfrm>
            <a:off x="6383339" y="3716339"/>
            <a:ext cx="433387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понятие</a:t>
            </a:r>
          </a:p>
        </p:txBody>
      </p:sp>
      <p:cxnSp>
        <p:nvCxnSpPr>
          <p:cNvPr id="6161" name="Прямая со стрелкой 102"/>
          <p:cNvCxnSpPr>
            <a:cxnSpLocks noChangeShapeType="1"/>
          </p:cNvCxnSpPr>
          <p:nvPr/>
        </p:nvCxnSpPr>
        <p:spPr bwMode="auto">
          <a:xfrm>
            <a:off x="6311901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Прямая со стрелкой 100"/>
          <p:cNvCxnSpPr>
            <a:cxnSpLocks noChangeShapeType="1"/>
          </p:cNvCxnSpPr>
          <p:nvPr/>
        </p:nvCxnSpPr>
        <p:spPr bwMode="auto">
          <a:xfrm flipH="1">
            <a:off x="5159376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Прямая со стрелкой 100"/>
          <p:cNvCxnSpPr>
            <a:cxnSpLocks noChangeShapeType="1"/>
          </p:cNvCxnSpPr>
          <p:nvPr/>
        </p:nvCxnSpPr>
        <p:spPr bwMode="auto">
          <a:xfrm flipH="1">
            <a:off x="5591176" y="3429000"/>
            <a:ext cx="73025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Прямая со стрелкой 102"/>
          <p:cNvCxnSpPr>
            <a:cxnSpLocks noChangeShapeType="1"/>
          </p:cNvCxnSpPr>
          <p:nvPr/>
        </p:nvCxnSpPr>
        <p:spPr bwMode="auto">
          <a:xfrm>
            <a:off x="5951539" y="3429000"/>
            <a:ext cx="73025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Прямая со стрелкой 100"/>
          <p:cNvCxnSpPr>
            <a:cxnSpLocks noChangeShapeType="1"/>
          </p:cNvCxnSpPr>
          <p:nvPr/>
        </p:nvCxnSpPr>
        <p:spPr bwMode="auto">
          <a:xfrm>
            <a:off x="5880100" y="2420939"/>
            <a:ext cx="0" cy="2873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Прямая со стрелкой 100"/>
          <p:cNvCxnSpPr>
            <a:cxnSpLocks noChangeShapeType="1"/>
          </p:cNvCxnSpPr>
          <p:nvPr/>
        </p:nvCxnSpPr>
        <p:spPr bwMode="auto">
          <a:xfrm>
            <a:off x="9336088" y="765175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7" name="Прямая со стрелкой 100"/>
          <p:cNvCxnSpPr>
            <a:cxnSpLocks noChangeShapeType="1"/>
          </p:cNvCxnSpPr>
          <p:nvPr/>
        </p:nvCxnSpPr>
        <p:spPr bwMode="auto">
          <a:xfrm>
            <a:off x="9409113" y="4149725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8" name="Прямоугольник 64"/>
          <p:cNvSpPr>
            <a:spLocks noChangeArrowheads="1"/>
          </p:cNvSpPr>
          <p:nvPr/>
        </p:nvSpPr>
        <p:spPr bwMode="auto">
          <a:xfrm>
            <a:off x="8472488" y="4508500"/>
            <a:ext cx="2195512" cy="234950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00"/>
              <a:t>В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великодушии,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милосердии,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благожелательности,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готовности помочь,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стремлении выручить из беды,</a:t>
            </a:r>
          </a:p>
          <a:p>
            <a:pPr eaLnBrk="1" hangingPunct="1">
              <a:buFontTx/>
              <a:buChar char="•"/>
            </a:pPr>
            <a:r>
              <a:rPr lang="ru-RU" altLang="ru-RU" sz="1400"/>
              <a:t>  добрых поступках и т.д.</a:t>
            </a:r>
          </a:p>
          <a:p>
            <a:pPr eaLnBrk="1" hangingPunct="1"/>
            <a:endParaRPr lang="ru-RU" altLang="ru-RU" sz="1400"/>
          </a:p>
        </p:txBody>
      </p:sp>
      <p:sp>
        <p:nvSpPr>
          <p:cNvPr id="130160" name="Rectangle 112"/>
          <p:cNvSpPr>
            <a:spLocks noChangeArrowheads="1"/>
          </p:cNvSpPr>
          <p:nvPr/>
        </p:nvSpPr>
        <p:spPr bwMode="auto">
          <a:xfrm>
            <a:off x="4295776" y="115889"/>
            <a:ext cx="1584325" cy="10810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 b="1"/>
          </a:p>
          <a:p>
            <a:pPr algn="ctr" eaLnBrk="1" hangingPunct="1"/>
            <a:endParaRPr lang="ru-RU" altLang="ru-RU" sz="1600" b="1"/>
          </a:p>
          <a:p>
            <a:pPr algn="ctr" eaLnBrk="1" hangingPunct="1"/>
            <a:endParaRPr lang="ru-RU" altLang="ru-RU" sz="1600" b="1"/>
          </a:p>
          <a:p>
            <a:pPr algn="ctr" eaLnBrk="1" hangingPunct="1"/>
            <a:endParaRPr lang="ru-RU" altLang="ru-RU" sz="1600" b="1"/>
          </a:p>
          <a:p>
            <a:pPr algn="ctr" eaLnBrk="1" hangingPunct="1"/>
            <a:r>
              <a:rPr lang="ru-RU" altLang="ru-RU" sz="1600" b="1"/>
              <a:t>Синонимы</a:t>
            </a:r>
          </a:p>
          <a:p>
            <a:pPr algn="ctr" eaLnBrk="1" hangingPunct="1"/>
            <a:r>
              <a:rPr lang="ru-RU" altLang="ru-RU" sz="1400" b="1"/>
              <a:t>гуманность </a:t>
            </a:r>
          </a:p>
          <a:p>
            <a:pPr algn="ctr" eaLnBrk="1" hangingPunct="1"/>
            <a:r>
              <a:rPr lang="ru-RU" altLang="ru-RU" sz="1400" b="1"/>
              <a:t>доброта </a:t>
            </a:r>
          </a:p>
          <a:p>
            <a:pPr algn="ctr" eaLnBrk="1" hangingPunct="1"/>
            <a:r>
              <a:rPr lang="ru-RU" altLang="ru-RU" sz="1400" b="1"/>
              <a:t>человеколюбие</a:t>
            </a:r>
          </a:p>
          <a:p>
            <a:pPr algn="ctr" eaLnBrk="1" hangingPunct="1"/>
            <a:endParaRPr lang="ru-RU" altLang="ru-RU" sz="3600" b="1"/>
          </a:p>
          <a:p>
            <a:pPr algn="ctr" eaLnBrk="1" hangingPunct="1"/>
            <a:endParaRPr lang="ru-RU" altLang="ru-RU" sz="3200" b="1"/>
          </a:p>
        </p:txBody>
      </p:sp>
      <p:sp>
        <p:nvSpPr>
          <p:cNvPr id="130161" name="Rectangle 113"/>
          <p:cNvSpPr>
            <a:spLocks noChangeArrowheads="1"/>
          </p:cNvSpPr>
          <p:nvPr/>
        </p:nvSpPr>
        <p:spPr bwMode="auto">
          <a:xfrm>
            <a:off x="6024564" y="115889"/>
            <a:ext cx="1800225" cy="11525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600" b="1"/>
          </a:p>
          <a:p>
            <a:pPr eaLnBrk="1" hangingPunct="1"/>
            <a:r>
              <a:rPr lang="ru-RU" altLang="ru-RU" sz="1600" b="1"/>
              <a:t>Антонимы</a:t>
            </a:r>
          </a:p>
          <a:p>
            <a:pPr eaLnBrk="1" hangingPunct="1"/>
            <a:r>
              <a:rPr lang="ru-RU" altLang="ru-RU" sz="1400" b="1"/>
              <a:t>бесчеловечность</a:t>
            </a:r>
          </a:p>
          <a:p>
            <a:pPr eaLnBrk="1" hangingPunct="1"/>
            <a:r>
              <a:rPr lang="ru-RU" altLang="ru-RU" sz="1400" b="1"/>
              <a:t>жестокость</a:t>
            </a:r>
          </a:p>
          <a:p>
            <a:pPr eaLnBrk="1" hangingPunct="1"/>
            <a:r>
              <a:rPr lang="ru-RU" altLang="ru-RU" sz="1400" b="1"/>
              <a:t>человеконенавист-</a:t>
            </a:r>
          </a:p>
          <a:p>
            <a:pPr eaLnBrk="1" hangingPunct="1"/>
            <a:r>
              <a:rPr lang="ru-RU" altLang="ru-RU" sz="1400" b="1"/>
              <a:t>ничество</a:t>
            </a:r>
          </a:p>
          <a:p>
            <a:pPr eaLnBrk="1" hangingPunct="1">
              <a:buFontTx/>
              <a:buChar char="•"/>
            </a:pPr>
            <a:endParaRPr lang="ru-RU" altLang="ru-RU" sz="1200" b="1"/>
          </a:p>
        </p:txBody>
      </p:sp>
      <p:cxnSp>
        <p:nvCxnSpPr>
          <p:cNvPr id="9" name="Прямая со стрелкой 100"/>
          <p:cNvCxnSpPr>
            <a:cxnSpLocks noChangeShapeType="1"/>
          </p:cNvCxnSpPr>
          <p:nvPr/>
        </p:nvCxnSpPr>
        <p:spPr bwMode="auto">
          <a:xfrm flipH="1" flipV="1">
            <a:off x="5016500" y="1196976"/>
            <a:ext cx="584200" cy="2762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100"/>
          <p:cNvCxnSpPr>
            <a:cxnSpLocks noChangeShapeType="1"/>
          </p:cNvCxnSpPr>
          <p:nvPr/>
        </p:nvCxnSpPr>
        <p:spPr bwMode="auto">
          <a:xfrm flipV="1">
            <a:off x="6240464" y="1196975"/>
            <a:ext cx="788987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3" name="Прямая со стрелкой 100"/>
          <p:cNvCxnSpPr>
            <a:cxnSpLocks noChangeShapeType="1"/>
          </p:cNvCxnSpPr>
          <p:nvPr/>
        </p:nvCxnSpPr>
        <p:spPr bwMode="auto">
          <a:xfrm flipH="1" flipV="1">
            <a:off x="3792539" y="549275"/>
            <a:ext cx="706437" cy="7556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Rectangle 117"/>
          <p:cNvSpPr>
            <a:spLocks noChangeArrowheads="1"/>
          </p:cNvSpPr>
          <p:nvPr/>
        </p:nvSpPr>
        <p:spPr bwMode="auto">
          <a:xfrm>
            <a:off x="1774825" y="1196976"/>
            <a:ext cx="2305050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взрослые, дети,</a:t>
            </a:r>
          </a:p>
          <a:p>
            <a:pPr eaLnBrk="1" hangingPunct="1"/>
            <a:r>
              <a:rPr lang="ru-RU" altLang="ru-RU" sz="1600" b="1"/>
              <a:t> природа, </a:t>
            </a:r>
          </a:p>
          <a:p>
            <a:pPr eaLnBrk="1" hangingPunct="1"/>
            <a:r>
              <a:rPr lang="ru-RU" altLang="ru-RU" sz="1600" b="1"/>
              <a:t>животные  и т.д.</a:t>
            </a:r>
          </a:p>
        </p:txBody>
      </p:sp>
      <p:sp>
        <p:nvSpPr>
          <p:cNvPr id="6175" name="Rectangle 120"/>
          <p:cNvSpPr>
            <a:spLocks noChangeArrowheads="1"/>
          </p:cNvSpPr>
          <p:nvPr/>
        </p:nvSpPr>
        <p:spPr bwMode="auto">
          <a:xfrm>
            <a:off x="1774825" y="1989139"/>
            <a:ext cx="2305050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Что лежит в её</a:t>
            </a:r>
          </a:p>
          <a:p>
            <a:pPr algn="ctr" eaLnBrk="1" hangingPunct="1"/>
            <a:r>
              <a:rPr lang="ru-RU" altLang="ru-RU" sz="1600" b="1"/>
              <a:t> основе?</a:t>
            </a:r>
          </a:p>
        </p:txBody>
      </p:sp>
      <p:cxnSp>
        <p:nvCxnSpPr>
          <p:cNvPr id="6176" name="Прямая со стрелкой 100"/>
          <p:cNvCxnSpPr>
            <a:cxnSpLocks noChangeShapeType="1"/>
          </p:cNvCxnSpPr>
          <p:nvPr/>
        </p:nvCxnSpPr>
        <p:spPr bwMode="auto">
          <a:xfrm flipH="1">
            <a:off x="4079875" y="1844675"/>
            <a:ext cx="431800" cy="254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7" name="AutoShape 122"/>
          <p:cNvSpPr>
            <a:spLocks/>
          </p:cNvSpPr>
          <p:nvPr/>
        </p:nvSpPr>
        <p:spPr bwMode="auto">
          <a:xfrm>
            <a:off x="4079876" y="4941888"/>
            <a:ext cx="144463" cy="1916112"/>
          </a:xfrm>
          <a:prstGeom prst="rightBrace">
            <a:avLst>
              <a:gd name="adj1" fmla="val 19207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78" name="Rectangle 123"/>
          <p:cNvSpPr>
            <a:spLocks noChangeArrowheads="1"/>
          </p:cNvSpPr>
          <p:nvPr/>
        </p:nvSpPr>
        <p:spPr bwMode="auto">
          <a:xfrm rot="-5400000">
            <a:off x="3769520" y="5539582"/>
            <a:ext cx="184467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Если  бы все</a:t>
            </a:r>
          </a:p>
          <a:p>
            <a:pPr algn="ctr" eaLnBrk="1" hangingPunct="1"/>
            <a:r>
              <a:rPr lang="ru-RU" altLang="ru-RU" sz="1400" b="1"/>
              <a:t> в мире стали чело-</a:t>
            </a:r>
          </a:p>
          <a:p>
            <a:pPr algn="ctr" eaLnBrk="1" hangingPunct="1"/>
            <a:r>
              <a:rPr lang="ru-RU" altLang="ru-RU" sz="1400" b="1"/>
              <a:t>вечными…</a:t>
            </a:r>
          </a:p>
        </p:txBody>
      </p:sp>
      <p:cxnSp>
        <p:nvCxnSpPr>
          <p:cNvPr id="6179" name="Прямая со стрелкой 100"/>
          <p:cNvCxnSpPr>
            <a:cxnSpLocks noChangeShapeType="1"/>
          </p:cNvCxnSpPr>
          <p:nvPr/>
        </p:nvCxnSpPr>
        <p:spPr bwMode="auto">
          <a:xfrm>
            <a:off x="5087938" y="5734050"/>
            <a:ext cx="36036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0" name="Rectangle 125"/>
          <p:cNvSpPr>
            <a:spLocks noChangeArrowheads="1"/>
          </p:cNvSpPr>
          <p:nvPr/>
        </p:nvSpPr>
        <p:spPr bwMode="auto">
          <a:xfrm>
            <a:off x="5448300" y="5013325"/>
            <a:ext cx="2952750" cy="17287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/>
              <a:t>…</a:t>
            </a:r>
            <a:r>
              <a:rPr lang="ru-RU" altLang="ru-RU" sz="1600" b="1"/>
              <a:t>исчезли бы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войны,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насилие,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преступность,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зависть,</a:t>
            </a:r>
          </a:p>
          <a:p>
            <a:pPr eaLnBrk="1" hangingPunct="1">
              <a:buFontTx/>
              <a:buChar char="•"/>
            </a:pPr>
            <a:r>
              <a:rPr lang="ru-RU" altLang="ru-RU" sz="1600" b="1"/>
              <a:t> ложь и т.д.</a:t>
            </a:r>
          </a:p>
        </p:txBody>
      </p:sp>
      <p:sp>
        <p:nvSpPr>
          <p:cNvPr id="6181" name="Rectangle 132"/>
          <p:cNvSpPr>
            <a:spLocks noChangeArrowheads="1"/>
          </p:cNvSpPr>
          <p:nvPr/>
        </p:nvSpPr>
        <p:spPr bwMode="auto">
          <a:xfrm>
            <a:off x="1774825" y="4221163"/>
            <a:ext cx="2305050" cy="647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/>
              <a:t>Ищу</a:t>
            </a:r>
            <a:r>
              <a:rPr lang="ru-RU" altLang="ru-RU" sz="1600" b="1">
                <a:solidFill>
                  <a:schemeClr val="bg1"/>
                </a:solidFill>
              </a:rPr>
              <a:t> </a:t>
            </a:r>
            <a:r>
              <a:rPr lang="ru-RU" altLang="ru-RU" sz="1600" b="1"/>
              <a:t>аргументы</a:t>
            </a:r>
          </a:p>
        </p:txBody>
      </p:sp>
      <p:cxnSp>
        <p:nvCxnSpPr>
          <p:cNvPr id="6182" name="Прямая со стрелкой 49"/>
          <p:cNvCxnSpPr>
            <a:cxnSpLocks noChangeShapeType="1"/>
          </p:cNvCxnSpPr>
          <p:nvPr/>
        </p:nvCxnSpPr>
        <p:spPr bwMode="auto">
          <a:xfrm>
            <a:off x="2424113" y="4868864"/>
            <a:ext cx="0" cy="28892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3" name="Rectangle 139"/>
          <p:cNvSpPr>
            <a:spLocks noChangeArrowheads="1"/>
          </p:cNvSpPr>
          <p:nvPr/>
        </p:nvSpPr>
        <p:spPr bwMode="auto">
          <a:xfrm>
            <a:off x="2135188" y="5157789"/>
            <a:ext cx="4318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в  литературе</a:t>
            </a:r>
          </a:p>
        </p:txBody>
      </p:sp>
      <p:sp>
        <p:nvSpPr>
          <p:cNvPr id="6184" name="Rectangle 141"/>
          <p:cNvSpPr>
            <a:spLocks noChangeArrowheads="1"/>
          </p:cNvSpPr>
          <p:nvPr/>
        </p:nvSpPr>
        <p:spPr bwMode="auto">
          <a:xfrm>
            <a:off x="2640013" y="5157789"/>
            <a:ext cx="4318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в истории</a:t>
            </a:r>
          </a:p>
          <a:p>
            <a:pPr algn="ctr" eaLnBrk="1" hangingPunct="1"/>
            <a:r>
              <a:rPr lang="ru-RU" altLang="ru-RU" sz="1600"/>
              <a:t>человечества</a:t>
            </a:r>
          </a:p>
        </p:txBody>
      </p:sp>
      <p:sp>
        <p:nvSpPr>
          <p:cNvPr id="6185" name="Rectangle 142"/>
          <p:cNvSpPr>
            <a:spLocks noChangeArrowheads="1"/>
          </p:cNvSpPr>
          <p:nvPr/>
        </p:nvSpPr>
        <p:spPr bwMode="auto">
          <a:xfrm>
            <a:off x="3143250" y="5157789"/>
            <a:ext cx="4318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/>
              <a:t>в кинофильмах,</a:t>
            </a:r>
          </a:p>
          <a:p>
            <a:pPr algn="ctr" eaLnBrk="1" hangingPunct="1"/>
            <a:r>
              <a:rPr lang="ru-RU" altLang="ru-RU" sz="1400" b="1"/>
              <a:t>телепередачах</a:t>
            </a:r>
          </a:p>
        </p:txBody>
      </p:sp>
      <p:sp>
        <p:nvSpPr>
          <p:cNvPr id="6186" name="Rectangle 143"/>
          <p:cNvSpPr>
            <a:spLocks noChangeArrowheads="1"/>
          </p:cNvSpPr>
          <p:nvPr/>
        </p:nvSpPr>
        <p:spPr bwMode="auto">
          <a:xfrm>
            <a:off x="3648075" y="5157789"/>
            <a:ext cx="431800" cy="158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в окружающем</a:t>
            </a:r>
          </a:p>
          <a:p>
            <a:pPr algn="ctr" eaLnBrk="1" hangingPunct="1"/>
            <a:r>
              <a:rPr lang="ru-RU" altLang="ru-RU" sz="1600" b="1"/>
              <a:t> </a:t>
            </a:r>
            <a:r>
              <a:rPr lang="ru-RU" altLang="ru-RU" sz="1600"/>
              <a:t>мире</a:t>
            </a:r>
          </a:p>
        </p:txBody>
      </p:sp>
      <p:cxnSp>
        <p:nvCxnSpPr>
          <p:cNvPr id="6187" name="Прямая со стрелкой 85"/>
          <p:cNvCxnSpPr>
            <a:cxnSpLocks noChangeShapeType="1"/>
          </p:cNvCxnSpPr>
          <p:nvPr/>
        </p:nvCxnSpPr>
        <p:spPr bwMode="auto">
          <a:xfrm>
            <a:off x="3719514" y="4868864"/>
            <a:ext cx="34925" cy="28733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88" name="Rectangle 145"/>
          <p:cNvSpPr>
            <a:spLocks noChangeArrowheads="1"/>
          </p:cNvSpPr>
          <p:nvPr/>
        </p:nvSpPr>
        <p:spPr bwMode="auto">
          <a:xfrm>
            <a:off x="4872038" y="3716339"/>
            <a:ext cx="431800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чувство</a:t>
            </a:r>
          </a:p>
        </p:txBody>
      </p:sp>
      <p:cxnSp>
        <p:nvCxnSpPr>
          <p:cNvPr id="6189" name="Прямая со стрелкой 100"/>
          <p:cNvCxnSpPr>
            <a:cxnSpLocks noChangeShapeType="1"/>
          </p:cNvCxnSpPr>
          <p:nvPr/>
        </p:nvCxnSpPr>
        <p:spPr bwMode="auto">
          <a:xfrm>
            <a:off x="2495550" y="908050"/>
            <a:ext cx="0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90" name="Прямая со стрелкой 102"/>
          <p:cNvCxnSpPr>
            <a:cxnSpLocks noChangeShapeType="1"/>
          </p:cNvCxnSpPr>
          <p:nvPr/>
        </p:nvCxnSpPr>
        <p:spPr bwMode="auto">
          <a:xfrm>
            <a:off x="6816726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91" name="Rectangle 99"/>
          <p:cNvSpPr>
            <a:spLocks noChangeArrowheads="1"/>
          </p:cNvSpPr>
          <p:nvPr/>
        </p:nvSpPr>
        <p:spPr bwMode="auto">
          <a:xfrm>
            <a:off x="6888164" y="3716339"/>
            <a:ext cx="720725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совокуп-</a:t>
            </a:r>
          </a:p>
          <a:p>
            <a:pPr algn="ctr" eaLnBrk="1" hangingPunct="1"/>
            <a:r>
              <a:rPr lang="ru-RU" altLang="ru-RU" sz="1400"/>
              <a:t>ность</a:t>
            </a:r>
          </a:p>
          <a:p>
            <a:pPr algn="ctr" eaLnBrk="1" hangingPunct="1"/>
            <a:r>
              <a:rPr lang="ru-RU" altLang="ru-RU" sz="1400"/>
              <a:t>качеств</a:t>
            </a:r>
          </a:p>
        </p:txBody>
      </p:sp>
      <p:cxnSp>
        <p:nvCxnSpPr>
          <p:cNvPr id="6192" name="Прямая со стрелкой 100"/>
          <p:cNvCxnSpPr>
            <a:cxnSpLocks noChangeShapeType="1"/>
          </p:cNvCxnSpPr>
          <p:nvPr/>
        </p:nvCxnSpPr>
        <p:spPr bwMode="auto">
          <a:xfrm flipH="1">
            <a:off x="4727576" y="3429000"/>
            <a:ext cx="144463" cy="2873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93" name="Rectangle 145"/>
          <p:cNvSpPr>
            <a:spLocks noChangeArrowheads="1"/>
          </p:cNvSpPr>
          <p:nvPr/>
        </p:nvSpPr>
        <p:spPr bwMode="auto">
          <a:xfrm>
            <a:off x="4224339" y="3716339"/>
            <a:ext cx="719137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/>
              <a:t>черта</a:t>
            </a:r>
            <a:r>
              <a:rPr lang="ru-RU" altLang="ru-RU" sz="1400"/>
              <a:t> </a:t>
            </a:r>
          </a:p>
          <a:p>
            <a:pPr algn="ctr" eaLnBrk="1" hangingPunct="1"/>
            <a:r>
              <a:rPr lang="ru-RU" altLang="ru-RU" sz="1600"/>
              <a:t>личности</a:t>
            </a:r>
          </a:p>
        </p:txBody>
      </p:sp>
      <p:cxnSp>
        <p:nvCxnSpPr>
          <p:cNvPr id="6194" name="Прямая со стрелкой 100"/>
          <p:cNvCxnSpPr>
            <a:cxnSpLocks noChangeShapeType="1"/>
          </p:cNvCxnSpPr>
          <p:nvPr/>
        </p:nvCxnSpPr>
        <p:spPr bwMode="auto">
          <a:xfrm>
            <a:off x="2424113" y="2420939"/>
            <a:ext cx="0" cy="28733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95" name="Прямоугольник 64"/>
          <p:cNvSpPr>
            <a:spLocks noChangeArrowheads="1"/>
          </p:cNvSpPr>
          <p:nvPr/>
        </p:nvSpPr>
        <p:spPr bwMode="auto">
          <a:xfrm>
            <a:off x="1793082" y="2743201"/>
            <a:ext cx="2016125" cy="1223963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/>
              <a:t>любовь</a:t>
            </a:r>
          </a:p>
          <a:p>
            <a:pPr eaLnBrk="1" hangingPunct="1"/>
            <a:r>
              <a:rPr lang="ru-RU" altLang="ru-RU" sz="1600" b="1"/>
              <a:t>бескорыстие</a:t>
            </a:r>
          </a:p>
          <a:p>
            <a:pPr eaLnBrk="1" hangingPunct="1"/>
            <a:r>
              <a:rPr lang="ru-RU" altLang="ru-RU" sz="1600" b="1"/>
              <a:t>доброта </a:t>
            </a:r>
          </a:p>
          <a:p>
            <a:pPr eaLnBrk="1" hangingPunct="1"/>
            <a:r>
              <a:rPr lang="ru-RU" altLang="ru-RU" sz="1600" b="1"/>
              <a:t>терпимость</a:t>
            </a:r>
          </a:p>
          <a:p>
            <a:pPr eaLnBrk="1" hangingPunct="1"/>
            <a:endParaRPr lang="ru-RU" altLang="ru-RU" sz="1600" b="1"/>
          </a:p>
        </p:txBody>
      </p:sp>
    </p:spTree>
    <p:extLst>
      <p:ext uri="{BB962C8B-B14F-4D97-AF65-F5344CB8AC3E}">
        <p14:creationId xmlns:p14="http://schemas.microsoft.com/office/powerpoint/2010/main" val="1894647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0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 nodeType="clickPar">
                      <p:stCondLst>
                        <p:cond delay="indefinite"/>
                      </p:stCondLst>
                      <p:childTnLst>
                        <p:par>
                          <p:cTn id="2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1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 nodeType="clickPar">
                      <p:stCondLst>
                        <p:cond delay="indefinite"/>
                      </p:stCondLst>
                      <p:childTnLst>
                        <p:par>
                          <p:cTn id="2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 nodeType="clickPar">
                      <p:stCondLst>
                        <p:cond delay="indefinite"/>
                      </p:stCondLst>
                      <p:childTnLst>
                        <p:par>
                          <p:cTn id="2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6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 nodeType="clickPar">
                      <p:stCondLst>
                        <p:cond delay="indefinite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 nodeType="clickPar">
                      <p:stCondLst>
                        <p:cond delay="indefinite"/>
                      </p:stCondLst>
                      <p:childTnLst>
                        <p:par>
                          <p:cTn id="2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 nodeType="clickPar">
                      <p:stCondLst>
                        <p:cond delay="indefinite"/>
                      </p:stCondLst>
                      <p:childTnLst>
                        <p:par>
                          <p:cTn id="3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 nodeType="clickPar">
                      <p:stCondLst>
                        <p:cond delay="indefinite"/>
                      </p:stCondLst>
                      <p:childTnLst>
                        <p:par>
                          <p:cTn id="3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1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 nodeType="clickPar">
                      <p:stCondLst>
                        <p:cond delay="indefinite"/>
                      </p:stCondLst>
                      <p:childTnLst>
                        <p:par>
                          <p:cTn id="3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 nodeType="clickPar">
                      <p:stCondLst>
                        <p:cond delay="indefinite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 nodeType="clickPar">
                      <p:stCondLst>
                        <p:cond delay="indefinite"/>
                      </p:stCondLst>
                      <p:childTnLst>
                        <p:par>
                          <p:cTn id="3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 nodeType="clickPar">
                      <p:stCondLst>
                        <p:cond delay="indefinite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0" dur="10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  <p:bldP spid="6147" grpId="0" animBg="1"/>
      <p:bldP spid="6148" grpId="0" animBg="1"/>
      <p:bldP spid="6152" grpId="0" animBg="1"/>
      <p:bldP spid="130123" grpId="0" animBg="1"/>
      <p:bldP spid="6156" grpId="0" animBg="1"/>
      <p:bldP spid="6157" grpId="0" animBg="1"/>
      <p:bldP spid="6158" grpId="0" animBg="1"/>
      <p:bldP spid="6159" grpId="0" animBg="1"/>
      <p:bldP spid="6160" grpId="0" animBg="1"/>
      <p:bldP spid="6168" grpId="0" animBg="1"/>
      <p:bldP spid="130160" grpId="0" animBg="1"/>
      <p:bldP spid="130161" grpId="0" animBg="1"/>
      <p:bldP spid="6174" grpId="0" animBg="1"/>
      <p:bldP spid="6175" grpId="0" animBg="1"/>
      <p:bldP spid="6177" grpId="0" animBg="1"/>
      <p:bldP spid="6178" grpId="0" animBg="1"/>
      <p:bldP spid="6180" grpId="0" animBg="1"/>
      <p:bldP spid="6181" grpId="0" animBg="1"/>
      <p:bldP spid="6183" grpId="0" animBg="1"/>
      <p:bldP spid="6184" grpId="0" animBg="1"/>
      <p:bldP spid="6185" grpId="0" animBg="1"/>
      <p:bldP spid="6186" grpId="0" animBg="1"/>
      <p:bldP spid="6188" grpId="0" animBg="1"/>
      <p:bldP spid="6191" grpId="0" animBg="1"/>
      <p:bldP spid="6193" grpId="0" animBg="1"/>
      <p:bldP spid="6195" grpId="0" animBg="1"/>
    </p:bld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1285</TotalTime>
  <Words>329</Words>
  <Application>Microsoft Office PowerPoint</Application>
  <PresentationFormat>Широкоэкранный</PresentationFormat>
  <Paragraphs>135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Black</vt:lpstr>
      <vt:lpstr>Trebuchet MS</vt:lpstr>
      <vt:lpstr>Wingdings 3</vt:lpstr>
      <vt:lpstr>Грань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ОГЭЭЭЭ</dc:title>
  <dc:creator>mama</dc:creator>
  <cp:lastModifiedBy>user</cp:lastModifiedBy>
  <cp:revision>61</cp:revision>
  <dcterms:created xsi:type="dcterms:W3CDTF">2021-01-16T17:41:28Z</dcterms:created>
  <dcterms:modified xsi:type="dcterms:W3CDTF">2022-05-06T09:45:08Z</dcterms:modified>
</cp:coreProperties>
</file>