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114800"/>
            <a:ext cx="7772400" cy="1447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Внешняя политика СССР в 1920-х годах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</p:spPr>
        <p:txBody>
          <a:bodyPr/>
          <a:lstStyle/>
          <a:p>
            <a:r>
              <a:rPr lang="ru-RU" dirty="0" smtClean="0"/>
              <a:t>История 10 класс</a:t>
            </a:r>
            <a:endParaRPr lang="ru-RU" dirty="0"/>
          </a:p>
        </p:txBody>
      </p:sp>
      <p:pic>
        <p:nvPicPr>
          <p:cNvPr id="12290" name="Picture 2" descr="https://static-interneturok.cdnvideo.ru/content/konspekt_image/308597/07d5dab0_d822_0133_0068_12313c0dad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2400"/>
            <a:ext cx="4343400" cy="2895600"/>
          </a:xfrm>
          <a:prstGeom prst="rect">
            <a:avLst/>
          </a:prstGeom>
          <a:noFill/>
        </p:spPr>
      </p:pic>
      <p:pic>
        <p:nvPicPr>
          <p:cNvPr id="12291" name="Picture 3" descr="C:\Users\Семен\Desktop\055001c96c9058d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4533487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Отношения со странами Востока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3352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Главным </a:t>
            </a:r>
            <a:r>
              <a:rPr lang="ru-RU" sz="2000" dirty="0" smtClean="0"/>
              <a:t>в отношениях СССР с теми странами Востока, которые были в последнее время неравноправны в отношении с Западом, было найти правильный подход. Советскому правительству найти этот подход удалось. </a:t>
            </a:r>
            <a:r>
              <a:rPr lang="ru-RU" sz="2000" b="1" dirty="0" smtClean="0"/>
              <a:t>В 1921 г. было заключено несколько договоров тогда ещё России с Турцией, Ираном, Афганистаном, Монголией и другими странами Востока.</a:t>
            </a:r>
            <a:r>
              <a:rPr lang="ru-RU" sz="2000" dirty="0" smtClean="0"/>
              <a:t> Эти договоры были равноправными, в некоторых случаях Россия шла на территориальные уступки (как в случае с Турцией). </a:t>
            </a:r>
            <a:r>
              <a:rPr lang="ru-RU" sz="2000" b="1" dirty="0" smtClean="0"/>
              <a:t>Таким образом, ещё до Генуэзской конференции 1922 г. у России со странами Востока были договоры, которые признавали новую коммунистическую Россию. </a:t>
            </a:r>
            <a:r>
              <a:rPr lang="ru-RU" sz="2000" dirty="0" smtClean="0"/>
              <a:t>В этих странах в то время шла революционная борьба, и им важно было, что Россия заключила с ними договоры</a:t>
            </a:r>
            <a:r>
              <a:rPr lang="ru-RU" sz="2000" dirty="0" smtClean="0"/>
              <a:t>.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6146" name="Picture 2" descr="C:\Users\Семен\Desktop\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581400"/>
            <a:ext cx="43434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Выводы.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Таким </a:t>
            </a:r>
            <a:r>
              <a:rPr lang="ru-RU" b="1" dirty="0" smtClean="0"/>
              <a:t>образом, СССР в 1920-е гг. удалось решить главные внешнеполитические задачи: </a:t>
            </a:r>
            <a:r>
              <a:rPr lang="ru-RU" dirty="0" smtClean="0"/>
              <a:t>добиться дипломатического признания, сохранить в неприкосновенности границы, повысить авторитет на международной арене. Несмотря на это, часть проблем во внешней политике Советского Союза осталась. Эти проблемы Советское государство решало уже в 1930-е гг.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Цели и задачи внешней политики: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762000"/>
            <a:ext cx="5334000" cy="6096000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Расширение влияния и мировое распространение идеи </a:t>
            </a:r>
            <a:r>
              <a:rPr lang="ru-RU" sz="2400" dirty="0" smtClean="0"/>
              <a:t>коммунизма</a:t>
            </a:r>
          </a:p>
          <a:p>
            <a:r>
              <a:rPr lang="ru-RU" sz="2400" dirty="0" smtClean="0"/>
              <a:t>Добиться дипломатического </a:t>
            </a:r>
            <a:r>
              <a:rPr lang="ru-RU" sz="2400" dirty="0" smtClean="0"/>
              <a:t>признания</a:t>
            </a:r>
          </a:p>
          <a:p>
            <a:r>
              <a:rPr lang="ru-RU" sz="2400" dirty="0" smtClean="0"/>
              <a:t>Защита государственных </a:t>
            </a:r>
            <a:r>
              <a:rPr lang="ru-RU" sz="2400" dirty="0" smtClean="0"/>
              <a:t>границ 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1900" dirty="0" smtClean="0"/>
              <a:t>Завершение Первой мировой войны сопровождалось рядом революционных потрясений в Европе — Германии, Венгрии, Турции. На фоне этих событий большевистское руководство стало всерьёз рассматривать возможность осуществления в ближайшем </a:t>
            </a:r>
            <a:r>
              <a:rPr lang="ru-RU" sz="1900" b="1" dirty="0" smtClean="0"/>
              <a:t>будущем мировой социалистической революции. </a:t>
            </a:r>
            <a:r>
              <a:rPr lang="ru-RU" sz="1900" dirty="0" smtClean="0"/>
              <a:t>С этой целью в </a:t>
            </a:r>
            <a:r>
              <a:rPr lang="ru-RU" sz="1900" b="1" dirty="0" smtClean="0"/>
              <a:t>марте 1919 г. был </a:t>
            </a:r>
            <a:r>
              <a:rPr lang="ru-RU" sz="1900" dirty="0" smtClean="0"/>
              <a:t>создан </a:t>
            </a:r>
            <a:r>
              <a:rPr lang="ru-RU" sz="1900" u="sng" dirty="0" smtClean="0"/>
              <a:t>ІІІ Коммунистический интернационал (Коминтерн</a:t>
            </a:r>
            <a:r>
              <a:rPr lang="ru-RU" sz="1900" u="sng" dirty="0" smtClean="0"/>
              <a:t>) – международное объединение коммунистических партий. </a:t>
            </a:r>
          </a:p>
          <a:p>
            <a:pPr>
              <a:buNone/>
            </a:pPr>
            <a:endParaRPr lang="ru-RU" sz="1900" u="sng" dirty="0" smtClean="0"/>
          </a:p>
          <a:p>
            <a:pPr>
              <a:buNone/>
            </a:pPr>
            <a:r>
              <a:rPr lang="ru-RU" sz="1900" b="1" dirty="0" smtClean="0"/>
              <a:t> </a:t>
            </a:r>
            <a:r>
              <a:rPr lang="ru-RU" sz="1900" b="1" dirty="0" smtClean="0"/>
              <a:t>                              Г.Е. Зиновьев – глава Коминтерна</a:t>
            </a:r>
            <a:endParaRPr lang="ru-RU" sz="1900" b="1" dirty="0"/>
          </a:p>
        </p:txBody>
      </p:sp>
      <p:pic>
        <p:nvPicPr>
          <p:cNvPr id="1026" name="Picture 2" descr="C:\Users\Семен\Desktop\0a54eaf0_d822_0133_006b_12313c0dad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2075" y="914400"/>
            <a:ext cx="3971925" cy="2505075"/>
          </a:xfrm>
          <a:prstGeom prst="rect">
            <a:avLst/>
          </a:prstGeom>
          <a:noFill/>
        </p:spPr>
      </p:pic>
      <p:pic>
        <p:nvPicPr>
          <p:cNvPr id="1027" name="Picture 3" descr="C:\Users\Семен\Desktop\0b249900_d822_0133_006c_12313c0dad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657600"/>
            <a:ext cx="2124075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Выход из международной изоляции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Однако поражение европейских революционных сил, некоторая стабилизация социально-экономического положения в большинстве стран континента уже вначале 1920‑х гг. заставили советское руководство осознать </a:t>
            </a:r>
            <a:r>
              <a:rPr lang="ru-RU" sz="2000" b="1" dirty="0" smtClean="0"/>
              <a:t>нереальность </a:t>
            </a:r>
            <a:r>
              <a:rPr lang="ru-RU" sz="2000" dirty="0" smtClean="0"/>
              <a:t>реализации в ближайшей перспективе планов </a:t>
            </a:r>
            <a:r>
              <a:rPr lang="ru-RU" sz="2000" b="1" dirty="0" smtClean="0"/>
              <a:t>мировой революции </a:t>
            </a:r>
            <a:r>
              <a:rPr lang="ru-RU" sz="2000" dirty="0" smtClean="0"/>
              <a:t>и </a:t>
            </a:r>
            <a:r>
              <a:rPr lang="ru-RU" sz="2000" b="1" dirty="0" smtClean="0"/>
              <a:t>приступить к преодолению дипломатической изоляции. Западные державы </a:t>
            </a:r>
            <a:r>
              <a:rPr lang="ru-RU" sz="2000" dirty="0" smtClean="0"/>
              <a:t>после провала их интервенции также вынуждены были </a:t>
            </a:r>
            <a:r>
              <a:rPr lang="ru-RU" sz="2000" b="1" dirty="0" smtClean="0"/>
              <a:t>смириться с существованием Советской</a:t>
            </a:r>
            <a:r>
              <a:rPr lang="ru-RU" sz="2000" dirty="0" smtClean="0"/>
              <a:t> России</a:t>
            </a:r>
            <a:r>
              <a:rPr lang="ru-RU" sz="2000" dirty="0" smtClean="0"/>
              <a:t>. </a:t>
            </a:r>
          </a:p>
          <a:p>
            <a:pPr>
              <a:buNone/>
            </a:pPr>
            <a:r>
              <a:rPr lang="ru-RU" sz="2000" dirty="0" smtClean="0"/>
              <a:t>В </a:t>
            </a:r>
            <a:r>
              <a:rPr lang="ru-RU" sz="2000" b="1" dirty="0" smtClean="0"/>
              <a:t>1920</a:t>
            </a:r>
            <a:r>
              <a:rPr lang="ru-RU" sz="2000" dirty="0" smtClean="0"/>
              <a:t> г. были заключены </a:t>
            </a:r>
            <a:r>
              <a:rPr lang="ru-RU" sz="2000" b="1" dirty="0" smtClean="0"/>
              <a:t>мирные договоры </a:t>
            </a:r>
            <a:r>
              <a:rPr lang="ru-RU" sz="2000" dirty="0" smtClean="0"/>
              <a:t>с </a:t>
            </a:r>
            <a:r>
              <a:rPr lang="ru-RU" sz="2000" b="1" dirty="0" smtClean="0"/>
              <a:t>прибалтийскими</a:t>
            </a:r>
            <a:r>
              <a:rPr lang="ru-RU" sz="2000" dirty="0" smtClean="0"/>
              <a:t> </a:t>
            </a:r>
            <a:r>
              <a:rPr lang="ru-RU" sz="2000" dirty="0" smtClean="0"/>
              <a:t>государствами и </a:t>
            </a:r>
            <a:r>
              <a:rPr lang="ru-RU" sz="2000" b="1" dirty="0" smtClean="0"/>
              <a:t>Финляндией</a:t>
            </a:r>
            <a:r>
              <a:rPr lang="ru-RU" sz="2000" dirty="0" smtClean="0"/>
              <a:t>. В </a:t>
            </a:r>
            <a:r>
              <a:rPr lang="ru-RU" sz="2000" b="1" dirty="0" smtClean="0"/>
              <a:t>1921 г.</a:t>
            </a:r>
            <a:r>
              <a:rPr lang="ru-RU" sz="2000" dirty="0" smtClean="0"/>
              <a:t> состоялось подписание Рижского мирного договора с </a:t>
            </a:r>
            <a:r>
              <a:rPr lang="ru-RU" sz="2000" b="1" dirty="0" smtClean="0"/>
              <a:t>Польшей</a:t>
            </a:r>
            <a:r>
              <a:rPr lang="ru-RU" sz="2000" dirty="0" smtClean="0"/>
              <a:t>, а также </a:t>
            </a:r>
            <a:r>
              <a:rPr lang="ru-RU" sz="2000" b="1" dirty="0" smtClean="0"/>
              <a:t>торговых соглашений с более чем десятью европейскими странами (Великобританией, Австрией, Норвегией). </a:t>
            </a:r>
            <a:r>
              <a:rPr lang="ru-RU" sz="2000" u="sng" dirty="0" smtClean="0"/>
              <a:t>Экономическая блокада была снята</a:t>
            </a:r>
            <a:r>
              <a:rPr lang="ru-RU" sz="2000" dirty="0" smtClean="0"/>
              <a:t>. Их заключение стало возможным после появления в ноябре 1920 г. декрета СНК, разрешавшего передачу предприятий в концессию. Важной составляющей договоров был отказ от взаимной враждебной пропаганды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Но </a:t>
            </a:r>
            <a:r>
              <a:rPr lang="ru-RU" sz="2000" b="1" u="sng" dirty="0" smtClean="0"/>
              <a:t>задача дипломатического признания </a:t>
            </a:r>
            <a:r>
              <a:rPr lang="ru-RU" sz="2000" b="1" dirty="0" smtClean="0"/>
              <a:t>коммунистической России другими странами ещё оставалась.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3349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Участие </a:t>
            </a:r>
            <a:r>
              <a:rPr lang="ru-RU" sz="3200" b="1" dirty="0" smtClean="0"/>
              <a:t>Советской России в Генуэзской конференции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09600"/>
            <a:ext cx="60198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Ключевое значение в преодолении дипломатической изоляции имело </a:t>
            </a:r>
            <a:r>
              <a:rPr lang="ru-RU" sz="2000" u="sng" dirty="0" smtClean="0"/>
              <a:t>участие Советской России в Генуэзской конференции (1922). </a:t>
            </a:r>
            <a:endParaRPr lang="ru-RU" sz="2000" u="sng" dirty="0" smtClean="0"/>
          </a:p>
          <a:p>
            <a:pPr>
              <a:buNone/>
            </a:pPr>
            <a:r>
              <a:rPr lang="ru-RU" sz="2000" b="1" dirty="0" smtClean="0"/>
              <a:t>В 1922 г. представителей России впервые после 1917 г. пригласили на международную Генуэзскую конференцию (рис. 1). </a:t>
            </a:r>
            <a:r>
              <a:rPr lang="ru-RU" sz="2000" dirty="0" smtClean="0"/>
              <a:t>В этой конференции участвовало 29 государств </a:t>
            </a:r>
            <a:endParaRPr lang="ru-RU" sz="2000" u="sng" dirty="0" smtClean="0"/>
          </a:p>
          <a:p>
            <a:pPr>
              <a:buNone/>
            </a:pPr>
            <a:endParaRPr lang="ru-RU" sz="2000" u="sng" dirty="0" smtClean="0"/>
          </a:p>
          <a:p>
            <a:pPr>
              <a:buNone/>
            </a:pPr>
            <a:r>
              <a:rPr lang="ru-RU" sz="2000" dirty="0" smtClean="0"/>
              <a:t>Советскую </a:t>
            </a:r>
            <a:r>
              <a:rPr lang="ru-RU" sz="2000" dirty="0" smtClean="0"/>
              <a:t>делегацию возглавлял талантливый дипломат </a:t>
            </a:r>
            <a:r>
              <a:rPr lang="ru-RU" sz="2000" b="1" u="sng" dirty="0" smtClean="0"/>
              <a:t>Г. Чичерин</a:t>
            </a:r>
            <a:r>
              <a:rPr lang="ru-RU" sz="2000" dirty="0" smtClean="0"/>
              <a:t>. Отвергнув финансовые претензии западных государств в размере 18,5 </a:t>
            </a:r>
            <a:r>
              <a:rPr lang="ru-RU" sz="2000" dirty="0" err="1" smtClean="0"/>
              <a:t>млрд</a:t>
            </a:r>
            <a:r>
              <a:rPr lang="ru-RU" sz="2000" dirty="0" smtClean="0"/>
              <a:t> золотых рублей и требования о возвращении национализированной собственности, до революции принадлежавшей иностранцам, наши дипломаты предъявили в ответ свои претензии, которые вдвое превосходили выдвинутые державами Антанты.</a:t>
            </a:r>
            <a:endParaRPr lang="ru-RU" sz="2000" dirty="0"/>
          </a:p>
        </p:txBody>
      </p:sp>
      <p:pic>
        <p:nvPicPr>
          <p:cNvPr id="2050" name="Picture 2" descr="C:\Users\Семен\Desktop\05f42030_d822_0133_0066_12313c0dad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895600"/>
            <a:ext cx="2590800" cy="3862211"/>
          </a:xfrm>
          <a:prstGeom prst="rect">
            <a:avLst/>
          </a:prstGeom>
          <a:noFill/>
        </p:spPr>
      </p:pic>
      <p:pic>
        <p:nvPicPr>
          <p:cNvPr id="2051" name="Picture 3" descr="C:\Users\Семен\Desktop\0452e2e0_d822_0133_0064_12313c0dad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6251" y="914400"/>
            <a:ext cx="3337249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/>
              <a:t>Рапалло и выход из дипломатической изоляции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762000"/>
            <a:ext cx="8610600" cy="5943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b="1" dirty="0" smtClean="0"/>
              <a:t>Конференция в г. Генуе проходила очень бурно: страны горячо спорили между собой, не могли договориться, прийти к общему мнению, некоторые делегаты демонстративно покидали залы переговоров</a:t>
            </a:r>
            <a:r>
              <a:rPr lang="ru-RU" sz="2600" dirty="0" smtClean="0"/>
              <a:t>, но, когда понимали, что без них всё продвигается хорошо, возвращались к переговорам. На конференции была одна страна, на которую остальные участники смотрели </a:t>
            </a:r>
            <a:r>
              <a:rPr lang="ru-RU" sz="2600" b="1" dirty="0" smtClean="0"/>
              <a:t>уничижительно: проигравшая в Первой мировой войне Германия. </a:t>
            </a:r>
            <a:r>
              <a:rPr lang="ru-RU" sz="2600" dirty="0" smtClean="0"/>
              <a:t>Советская дипломатия блестяще воспользовались этим обстоятельством. На одном из собраний Генуэзской конференции присутствовало только 27 из 29 государств-участников</a:t>
            </a:r>
            <a:r>
              <a:rPr lang="ru-RU" sz="2600" dirty="0" smtClean="0"/>
              <a:t>. </a:t>
            </a:r>
          </a:p>
          <a:p>
            <a:pPr>
              <a:buNone/>
            </a:pPr>
            <a:r>
              <a:rPr lang="ru-RU" sz="2600" b="1" dirty="0" smtClean="0"/>
              <a:t> </a:t>
            </a:r>
            <a:r>
              <a:rPr lang="ru-RU" sz="2600" dirty="0" smtClean="0"/>
              <a:t>Тем </a:t>
            </a:r>
            <a:r>
              <a:rPr lang="ru-RU" sz="2600" dirty="0" smtClean="0"/>
              <a:t>временем </a:t>
            </a:r>
            <a:r>
              <a:rPr lang="ru-RU" sz="2600" b="1" dirty="0" smtClean="0"/>
              <a:t>российская и немецкая делегация заключали </a:t>
            </a:r>
            <a:r>
              <a:rPr lang="ru-RU" sz="2600" b="1" dirty="0" err="1" smtClean="0"/>
              <a:t>Раппальский</a:t>
            </a:r>
            <a:r>
              <a:rPr lang="ru-RU" sz="2600" b="1" dirty="0" smtClean="0"/>
              <a:t> мирный договор 1922 г.</a:t>
            </a:r>
            <a:r>
              <a:rPr lang="ru-RU" sz="2600" dirty="0" smtClean="0"/>
              <a:t> (рис. 4).Две стороны договорились друг с другом по всем ключевым вопросам. Во-первых, признавалось, что ни Россия, ни Германия не имели претензий друг к другу по долгам старых правительств. Во-вторых, немцы открыли для советских граждан свой рынок, а Россия предоставила свой рынок для немецких товаров; Германия была готова предоставить России выгодные кредиты. </a:t>
            </a:r>
            <a:r>
              <a:rPr lang="ru-RU" sz="2600" b="1" dirty="0" smtClean="0"/>
              <a:t>В-третьих, что самое важное, советская сторона добилась от Германии дипломатического признания. </a:t>
            </a:r>
            <a:endParaRPr lang="ru-RU" sz="2600" b="1" dirty="0" smtClean="0"/>
          </a:p>
          <a:p>
            <a:pPr>
              <a:buNone/>
            </a:pPr>
            <a:r>
              <a:rPr lang="ru-RU" sz="2600" dirty="0" smtClean="0"/>
              <a:t>Таким </a:t>
            </a:r>
            <a:r>
              <a:rPr lang="ru-RU" sz="2600" dirty="0" smtClean="0"/>
              <a:t>образом, одна крупная европейская держава признала коммунистическую Россию, поэтому неприятие её другими странами стало бессмысленным.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Подписание </a:t>
            </a:r>
            <a:r>
              <a:rPr lang="ru-RU" sz="3200" b="1" dirty="0" err="1" smtClean="0"/>
              <a:t>Раппальского</a:t>
            </a:r>
            <a:r>
              <a:rPr lang="ru-RU" sz="3200" b="1" dirty="0" smtClean="0"/>
              <a:t> мирного договора России с Германией</a:t>
            </a:r>
            <a:endParaRPr lang="ru-RU" sz="3200" b="1" dirty="0"/>
          </a:p>
        </p:txBody>
      </p:sp>
      <p:pic>
        <p:nvPicPr>
          <p:cNvPr id="3074" name="Picture 2" descr="C:\Users\Семен\Desktop\06c6ec40_d822_0133_0067_12313c0dade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1" y="1176994"/>
            <a:ext cx="8001000" cy="5640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2400" y="304800"/>
            <a:ext cx="9296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err="1" smtClean="0"/>
              <a:t>Советско</a:t>
            </a:r>
            <a:r>
              <a:rPr lang="ru-RU" sz="3100" b="1" dirty="0" smtClean="0"/>
              <a:t> – германское сотрудничество до  прихода Гитлера к власти (1922 – 1933г.г.)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Германию экспортировались советское зерно, продовольственные товары, закупалась необходимая техника, оборудование. Советские военные обучались в немецких академиях, немецкие специалисты помогали восстанавливать народное хозяйство, трудились на новостройках первой пятилетки. В 1926 г. СССР и Германия подписали договор о ненападении и нейтралитете сроком на 5 лет. Он был продлён в 1931 г. После прихода к власти в Германии А. Гитлера (январь 1933) советско-немецкое сотрудничество фактически прекратилось.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«Полоса признания» СССР в мире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2000"/>
            <a:ext cx="4800600" cy="57912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 течение 1924–1925 гг. дипломатические отношения были установлены с Великобританией, Францией, Италией, Норвегией, Швецией, Австрией и др</a:t>
            </a:r>
            <a:r>
              <a:rPr lang="ru-RU" b="1" dirty="0" smtClean="0"/>
              <a:t>. Из ведущих государств мира лишь США не спешили с политическим признанием СССР. </a:t>
            </a:r>
            <a:r>
              <a:rPr lang="ru-RU" dirty="0" smtClean="0"/>
              <a:t>В 1927 г. СССР предложил государствам Европы подписать декларацию о необходимости полного разоружения, в 1928 г. выдвинул проект конвенции, предусматривавшей сокращение вооружений. После отклонения этих предложений СССР присоединился к </a:t>
            </a:r>
            <a:r>
              <a:rPr lang="ru-RU" u="sng" dirty="0" smtClean="0"/>
              <a:t>пакту </a:t>
            </a:r>
            <a:r>
              <a:rPr lang="ru-RU" u="sng" dirty="0" err="1" smtClean="0"/>
              <a:t>Бриана</a:t>
            </a:r>
            <a:r>
              <a:rPr lang="ru-RU" u="sng" dirty="0" smtClean="0"/>
              <a:t> — Келлога (1928), осуждавшего войну как способ разрешения проблем в международных отношениях.</a:t>
            </a:r>
            <a:endParaRPr lang="ru-RU" u="sng" dirty="0"/>
          </a:p>
        </p:txBody>
      </p:sp>
      <p:pic>
        <p:nvPicPr>
          <p:cNvPr id="4098" name="Picture 2" descr="C:\Users\Семен\Desktop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838200"/>
            <a:ext cx="4572000" cy="3429000"/>
          </a:xfrm>
          <a:prstGeom prst="rect">
            <a:avLst/>
          </a:prstGeom>
          <a:noFill/>
        </p:spPr>
      </p:pic>
      <p:pic>
        <p:nvPicPr>
          <p:cNvPr id="4099" name="Picture 3" descr="C:\Users\Семен\Desktop\img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0386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Отношения с Великобританией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0400" y="838200"/>
            <a:ext cx="57912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В первой половине 1920 </a:t>
            </a:r>
            <a:r>
              <a:rPr lang="ru-RU" sz="1600" dirty="0" err="1" smtClean="0"/>
              <a:t>х</a:t>
            </a:r>
            <a:r>
              <a:rPr lang="ru-RU" sz="1600" dirty="0" smtClean="0"/>
              <a:t> гг. во взаимоотношениях СССР со странами Западной Европы по-прежнему сохранялась напряжённость. В мае 1923 г. министерством иностранных дел Великобритании Советскому Союзу была предъявлена «нота </a:t>
            </a:r>
            <a:r>
              <a:rPr lang="ru-RU" sz="1600" dirty="0" err="1" smtClean="0"/>
              <a:t>Керзона</a:t>
            </a:r>
            <a:r>
              <a:rPr lang="ru-RU" sz="1600" dirty="0" smtClean="0"/>
              <a:t>» с обвинениями СССР в </a:t>
            </a:r>
            <a:r>
              <a:rPr lang="ru-RU" sz="1600" dirty="0" err="1" smtClean="0"/>
              <a:t>антибританской</a:t>
            </a:r>
            <a:r>
              <a:rPr lang="ru-RU" sz="1600" dirty="0" smtClean="0"/>
              <a:t> политике на территории Ирана и Афганистана. Конфликт удалось разрешить дипломатическим путём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b="1" dirty="0" smtClean="0"/>
              <a:t>В 1927 г. Великобритания разрывает дипломатические отношения с СССР. </a:t>
            </a:r>
            <a:r>
              <a:rPr lang="ru-RU" sz="1600" b="1" dirty="0" smtClean="0"/>
              <a:t> </a:t>
            </a:r>
            <a:r>
              <a:rPr lang="ru-RU" sz="1600" dirty="0" smtClean="0"/>
              <a:t>Среди </a:t>
            </a:r>
            <a:r>
              <a:rPr lang="ru-RU" sz="1600" dirty="0" smtClean="0"/>
              <a:t>причин, оказавших на это влияние, отметим вмешательство советского правительства  </a:t>
            </a:r>
            <a:r>
              <a:rPr lang="ru-RU" sz="1600" dirty="0" smtClean="0"/>
              <a:t>и  поддержку </a:t>
            </a:r>
            <a:r>
              <a:rPr lang="ru-RU" sz="1600" dirty="0" smtClean="0"/>
              <a:t>посредством Коминтерна стачечного движения английских рабочих.</a:t>
            </a:r>
            <a:r>
              <a:rPr lang="ru-RU" sz="1600" dirty="0" smtClean="0"/>
              <a:t> </a:t>
            </a:r>
            <a:r>
              <a:rPr lang="ru-RU" sz="1600" dirty="0" smtClean="0"/>
              <a:t>Правительство консерваторов задалось целью создания единого антисоветского фронта. Но вскоре стало очевидно, что осуществить повторную изоляцию Советского Союза не удастся, так как эту идею не поддержали в Германии и Франции. Кроме того, торгово-экономические контакты с СССР были выгодны многим британским промышленникам. Поэтому после поражения консерваторов на выборах, либералы, сформировавшие новое правительство, </a:t>
            </a:r>
            <a:r>
              <a:rPr lang="ru-RU" sz="1600" b="1" dirty="0" smtClean="0"/>
              <a:t>летом 1929 г. восстановили дипломатические отношения с СССР</a:t>
            </a:r>
            <a:r>
              <a:rPr lang="ru-RU" sz="1600" b="1" dirty="0" smtClean="0"/>
              <a:t>. </a:t>
            </a:r>
          </a:p>
          <a:p>
            <a:pPr>
              <a:buNone/>
            </a:pPr>
            <a:r>
              <a:rPr lang="ru-RU" sz="1600" b="1" dirty="0" smtClean="0"/>
              <a:t>Параллельно у Советского Союза осложнились отношения с Польшей, так как она ориентировалась на Англию.</a:t>
            </a:r>
            <a:r>
              <a:rPr lang="ru-RU" sz="1600" dirty="0" smtClean="0"/>
              <a:t> </a:t>
            </a:r>
            <a:endParaRPr lang="ru-RU" sz="1600" b="1" dirty="0"/>
          </a:p>
        </p:txBody>
      </p:sp>
      <p:pic>
        <p:nvPicPr>
          <p:cNvPr id="5122" name="Picture 2" descr="C:\Users\Семен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14400"/>
            <a:ext cx="3048000" cy="1828800"/>
          </a:xfrm>
          <a:prstGeom prst="rect">
            <a:avLst/>
          </a:prstGeom>
          <a:noFill/>
        </p:spPr>
      </p:pic>
      <p:pic>
        <p:nvPicPr>
          <p:cNvPr id="5123" name="Picture 3" descr="C:\Users\Семен\Desktop\Austen_Chamberlain_nob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895600"/>
            <a:ext cx="2259013" cy="319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718</Words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 Внешняя политика СССР в 1920-х годах</vt:lpstr>
      <vt:lpstr>Цели и задачи внешней политики:</vt:lpstr>
      <vt:lpstr>Выход из международной изоляции</vt:lpstr>
      <vt:lpstr>Участие Советской России в Генуэзской конференции</vt:lpstr>
      <vt:lpstr> Рапалло и выход из дипломатической изоляции</vt:lpstr>
      <vt:lpstr>Подписание Раппальского мирного договора России с Германией</vt:lpstr>
      <vt:lpstr> Советско – германское сотрудничество до  прихода Гитлера к власти (1922 – 1933г.г.)</vt:lpstr>
      <vt:lpstr> «Полоса признания» СССР в мире</vt:lpstr>
      <vt:lpstr>Отношения с Великобританией</vt:lpstr>
      <vt:lpstr>Отношения со странами Востока</vt:lpstr>
      <vt:lpstr> Выводы.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Внешняя политика СССР в 1920-е годах</dc:title>
  <dc:creator>Семен</dc:creator>
  <cp:lastModifiedBy>Семен</cp:lastModifiedBy>
  <cp:revision>8</cp:revision>
  <dcterms:created xsi:type="dcterms:W3CDTF">2022-04-11T18:03:49Z</dcterms:created>
  <dcterms:modified xsi:type="dcterms:W3CDTF">2022-04-22T19:50:51Z</dcterms:modified>
</cp:coreProperties>
</file>