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Гражданская война в США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история 9 класс</a:t>
            </a:r>
            <a:endParaRPr lang="ru-RU" dirty="0"/>
          </a:p>
        </p:txBody>
      </p:sp>
      <p:sp>
        <p:nvSpPr>
          <p:cNvPr id="4098" name="AutoShape 2" descr="https://assets-global.website-files.com/599873abab717100012c91ea/601a8decbc38ac3fde375052_4caa85233968d56b2c081b62c5bc7e2a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Семен\Desktop\601a8decbc38ac3fde375052_4caa85233968d56b2c081b62c5bc7e2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Второй этап войны (1863-1865</a:t>
            </a:r>
            <a:r>
              <a:rPr lang="ru-RU" b="1" dirty="0" smtClean="0"/>
              <a:t>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1"/>
            <a:ext cx="8458200" cy="167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С 1 по 3 июля 1863 года состоялась знаменитая </a:t>
            </a:r>
            <a:r>
              <a:rPr lang="ru-RU" b="1" dirty="0" smtClean="0"/>
              <a:t>битва при </a:t>
            </a:r>
            <a:r>
              <a:rPr lang="ru-RU" b="1" dirty="0" err="1" smtClean="0"/>
              <a:t>Геттисберге</a:t>
            </a:r>
            <a:r>
              <a:rPr lang="ru-RU" dirty="0" smtClean="0"/>
              <a:t>. Сражение было крайне ожесточённым — Южане стремились одержать окончательную победу, а Северяне впервые дрались на своей земле. В итоге конфедераты отступили, потеряв убитыми и ранеными 27 тысяч человек. Потери Северян были немногим меньше, поэтому преследовать противника и развить успех они не смогли.</a:t>
            </a:r>
            <a:endParaRPr lang="ru-RU" dirty="0"/>
          </a:p>
        </p:txBody>
      </p:sp>
      <p:pic>
        <p:nvPicPr>
          <p:cNvPr id="4" name="Picture 2" descr="C:\Users\Семен\Desktop\601a9209025c1f64c7e405de_lTBhcsLKaUk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534400" cy="425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Победа северян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5029200" cy="5943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В 1864 году главнокомандующий армии США </a:t>
            </a:r>
            <a:r>
              <a:rPr lang="ru-RU" sz="4000" b="1" dirty="0" smtClean="0"/>
              <a:t>Улисс Грант</a:t>
            </a:r>
            <a:r>
              <a:rPr lang="ru-RU" sz="4000" dirty="0" smtClean="0"/>
              <a:t> разработал план окончательного разгрома Конфедерации. Первый удар должен был нанести генерал Уильям </a:t>
            </a:r>
            <a:r>
              <a:rPr lang="ru-RU" sz="4000" dirty="0" err="1" smtClean="0"/>
              <a:t>Шерман</a:t>
            </a:r>
            <a:r>
              <a:rPr lang="ru-RU" sz="4000" dirty="0" smtClean="0"/>
              <a:t>: он вступил в Джорджию, и не считаясь с потерями, уничтожая всё на своём пути, двинулся к Атлантическому океану. </a:t>
            </a:r>
            <a:br>
              <a:rPr lang="ru-RU" sz="4000" dirty="0" smtClean="0"/>
            </a:b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Сам Грант со 118-тысячной армией атаковал на востоке, встретившись с войсками противника в лесу Глушь. В </a:t>
            </a:r>
            <a:r>
              <a:rPr lang="ru-RU" sz="4000" b="1" dirty="0" smtClean="0"/>
              <a:t>битве в Лесной Глуши </a:t>
            </a:r>
            <a:r>
              <a:rPr lang="ru-RU" sz="4000" dirty="0" smtClean="0"/>
              <a:t>Грант потерял 18 тысяч человек, но это его не остановило. С кровопролитными боями и огромными потерями он прорывался дальше, пока не был остановлен генералом Ли в 13-дневной битве при </a:t>
            </a:r>
            <a:r>
              <a:rPr lang="ru-RU" sz="4000" dirty="0" err="1" smtClean="0"/>
              <a:t>Колд-Харбор</a:t>
            </a:r>
            <a:r>
              <a:rPr lang="ru-RU" sz="4000" dirty="0" smtClean="0"/>
              <a:t> (31 мая — 12 июня). Так и не сумев одержать верх, Грант отошёл и осадил город </a:t>
            </a:r>
            <a:r>
              <a:rPr lang="ru-RU" sz="4000" dirty="0" err="1" smtClean="0"/>
              <a:t>Петерсберг</a:t>
            </a:r>
            <a:r>
              <a:rPr lang="ru-RU" sz="4000" dirty="0" smtClean="0"/>
              <a:t>. Эта осада длилась почти год.</a:t>
            </a:r>
            <a:br>
              <a:rPr lang="ru-RU" sz="4000" dirty="0" smtClean="0"/>
            </a:b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Тем временем армия </a:t>
            </a:r>
            <a:r>
              <a:rPr lang="ru-RU" sz="4000" dirty="0" err="1" smtClean="0"/>
              <a:t>Шермана</a:t>
            </a:r>
            <a:r>
              <a:rPr lang="ru-RU" sz="4000" dirty="0" smtClean="0"/>
              <a:t> с боями дошла до побережья Атлантического океана. К декабрю он занял прибрежные города Атланта и Саванна, а затем повернул на соединение с силами Гранта.</a:t>
            </a:r>
            <a:br>
              <a:rPr lang="ru-RU" sz="4000" dirty="0" smtClean="0"/>
            </a:b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К весне 1865 года в распоряжении Гранта было более 115 тысяч человек, а у Ли оставалось всего 54 тысячи. Его армия начала отступать, но попала в окружение. 9 апреля генерал Ли с остатками своей армии сдался Гранту у реки </a:t>
            </a:r>
            <a:r>
              <a:rPr lang="ru-RU" sz="4000" dirty="0" err="1" smtClean="0"/>
              <a:t>Аппоматтокс</a:t>
            </a:r>
            <a:r>
              <a:rPr lang="ru-RU" sz="4000" dirty="0" smtClean="0"/>
              <a:t>. </a:t>
            </a:r>
          </a:p>
          <a:p>
            <a:endParaRPr lang="ru-RU" sz="4000" dirty="0"/>
          </a:p>
        </p:txBody>
      </p:sp>
      <p:pic>
        <p:nvPicPr>
          <p:cNvPr id="22529" name="Picture 1" descr="C:\Users\Семен\Desktop\the-surrender-of-general-lee-and-his-entire-army-to-lieut-general-grant-april-29ced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4191000" cy="33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Убийство Авраама Линкольна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5029200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Спустя пять дней после капитуляции армии Юга произошло убийство президента Линкольна. </a:t>
            </a:r>
            <a:r>
              <a:rPr lang="ru-RU" b="1" dirty="0" smtClean="0"/>
              <a:t>14 апреля 1865 года в ложе театра Форда его застрелил сторонник Южан Джон Бут.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10 мая с арестом </a:t>
            </a:r>
            <a:r>
              <a:rPr lang="ru-RU" dirty="0" err="1" smtClean="0"/>
              <a:t>Джефферсона</a:t>
            </a:r>
            <a:r>
              <a:rPr lang="ru-RU" dirty="0" smtClean="0"/>
              <a:t> Дэвиса и других членов правительства Конфедеративные Штаты Америки прекратили своё существование. Отдельные подразделения КША всё ещё продолжали сопротивление, но к августу</a:t>
            </a:r>
            <a:r>
              <a:rPr lang="ru-RU" b="1" dirty="0" smtClean="0"/>
              <a:t> </a:t>
            </a:r>
            <a:r>
              <a:rPr lang="ru-RU" dirty="0" smtClean="0"/>
              <a:t>1865 года война была окончена. </a:t>
            </a:r>
          </a:p>
          <a:p>
            <a:endParaRPr lang="ru-RU" dirty="0"/>
          </a:p>
        </p:txBody>
      </p:sp>
      <p:pic>
        <p:nvPicPr>
          <p:cNvPr id="21506" name="Picture 2" descr="C:\Users\Семен\Desktop\ubiistvo-avraama-linkolna-revolver-flag-amerii-dzhon-uilks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751460" cy="2393950"/>
          </a:xfrm>
          <a:prstGeom prst="rect">
            <a:avLst/>
          </a:prstGeom>
          <a:noFill/>
        </p:spPr>
      </p:pic>
      <p:sp>
        <p:nvSpPr>
          <p:cNvPr id="21508" name="AutoShape 4" descr="Неправильный памятник Линколь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3785895" cy="2411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Результаты Гражданской войны в США</a:t>
            </a: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900" dirty="0" smtClean="0"/>
              <a:t>Главным итогом войны стала знаменитая </a:t>
            </a:r>
            <a:r>
              <a:rPr lang="ru-RU" sz="1900" b="1" dirty="0" smtClean="0"/>
              <a:t>13 поправка к Конституции США</a:t>
            </a:r>
            <a:r>
              <a:rPr lang="ru-RU" sz="1900" dirty="0" smtClean="0"/>
              <a:t>, отменившая рабство по всей стране. Это был важнейший шаг на пути к равноправию американского общества. </a:t>
            </a:r>
          </a:p>
          <a:p>
            <a:pPr>
              <a:buNone/>
            </a:pPr>
            <a:r>
              <a:rPr lang="ru-RU" sz="1900" dirty="0" smtClean="0"/>
              <a:t> При этом поправка не обеспечивала бывших рабов даже минимальным имуществом: их просто выгоняли с плантаций, бросая на произвол судьбы. Это привело к росту преступности в разорённых войной штатах. Для наведения порядка белое население начало объединяться в вооружённые организации, одной из которых стал </a:t>
            </a:r>
            <a:r>
              <a:rPr lang="ru-RU" sz="1900" b="1" dirty="0" smtClean="0"/>
              <a:t>печально известный </a:t>
            </a:r>
            <a:r>
              <a:rPr lang="ru-RU" sz="1900" b="1" dirty="0" err="1" smtClean="0"/>
              <a:t>Ку-Клукс-Клан</a:t>
            </a:r>
            <a:r>
              <a:rPr lang="ru-RU" sz="1900" b="1" dirty="0" smtClean="0"/>
              <a:t>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C:\Users\Семен\Desktop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3048000" cy="3048000"/>
          </a:xfrm>
          <a:prstGeom prst="rect">
            <a:avLst/>
          </a:prstGeom>
          <a:noFill/>
        </p:spPr>
      </p:pic>
      <p:pic>
        <p:nvPicPr>
          <p:cNvPr id="25603" name="Picture 3" descr="C:\Users\Семен\Desktop\KMO_096855_18452_1_t218_114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429000"/>
            <a:ext cx="5107268" cy="287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Армии Федерации на территории мятежных штатов вели себя как захватчики: уничтожали плантации с уже собранным урожаем, сжигали сёла, громили города. На восстановление экономики США после Гражданской войны потребовалось более десяти лет. Войска были выведены из штатов бывшей Конфедерации только в 1877 году.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Несмотря на все тяжёлые последствия, Гражданская война в США принесла ряд позитивных изменений: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Правительству удалось сохранить целостность страны.</a:t>
            </a:r>
          </a:p>
          <a:p>
            <a:pPr>
              <a:buNone/>
            </a:pPr>
            <a:r>
              <a:rPr lang="ru-RU" dirty="0" smtClean="0"/>
              <a:t>    Отмена рабства стала первым шагом к уравниванию в правах белого и чёрного населения. </a:t>
            </a:r>
          </a:p>
          <a:p>
            <a:pPr>
              <a:buNone/>
            </a:pPr>
            <a:r>
              <a:rPr lang="ru-RU" dirty="0" smtClean="0"/>
              <a:t>     Централизация власти и укрепление внутреннего рынка впоследствии сделали США одной из самых развитых стран мира.</a:t>
            </a:r>
          </a:p>
          <a:p>
            <a:pPr>
              <a:buNone/>
            </a:pPr>
            <a:r>
              <a:rPr lang="ru-RU" dirty="0" smtClean="0"/>
              <a:t>    Война закалила армию Америки и способствовала развитию военного дела. </a:t>
            </a:r>
          </a:p>
          <a:p>
            <a:pPr>
              <a:buNone/>
            </a:pPr>
            <a:r>
              <a:rPr lang="ru-RU" dirty="0" smtClean="0"/>
              <a:t>     Важной особенностью Гражданской войны в США стало применение последних достижений техники. Пулемёты, мины, наблюдательные аэростаты и броненосцы, таранные корабли и даже подводные лодки были впервые использованы в масштабных боевых действиях и доказали свою эффективность.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Результаты Гражданской войны в США</a:t>
            </a:r>
            <a:r>
              <a:rPr lang="ru-RU" b="1" dirty="0" smtClean="0"/>
              <a:t> 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819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Домашнее задание:</a:t>
            </a:r>
            <a:br>
              <a:rPr lang="ru-RU" sz="3200" dirty="0" smtClean="0"/>
            </a:br>
            <a:r>
              <a:rPr lang="ru-RU" sz="3200" dirty="0" smtClean="0"/>
              <a:t> Пар №13, пункты 1-4; знать причины, события, последствия. Определить по иллюстрациям генералов южан и северян. </a:t>
            </a:r>
            <a:endParaRPr lang="ru-RU" sz="3200" dirty="0"/>
          </a:p>
        </p:txBody>
      </p:sp>
      <p:pic>
        <p:nvPicPr>
          <p:cNvPr id="26626" name="Picture 2" descr="C:\Users\Семен\Desktop\lee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00"/>
            <a:ext cx="2331793" cy="3139243"/>
          </a:xfrm>
          <a:prstGeom prst="rect">
            <a:avLst/>
          </a:prstGeom>
          <a:noFill/>
        </p:spPr>
      </p:pic>
      <p:pic>
        <p:nvPicPr>
          <p:cNvPr id="26627" name="Picture 3" descr="C:\Users\Семен\Desktop\170px-Ulysses_grant_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71800"/>
            <a:ext cx="2159000" cy="3289300"/>
          </a:xfrm>
          <a:prstGeom prst="rect">
            <a:avLst/>
          </a:prstGeom>
          <a:noFill/>
        </p:spPr>
      </p:pic>
      <p:pic>
        <p:nvPicPr>
          <p:cNvPr id="26628" name="Picture 4" descr="C:\Users\Семен\Desktop\345px-William_tecumseh_sher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24200"/>
            <a:ext cx="2456438" cy="3104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Война Севера и Юга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Гражданская война в США (1861-1865), называемая также Войной Севера и Юга, осталась в истории как самый масштабный и кровопролитный конфликт на американском континенте. </a:t>
            </a:r>
            <a:endParaRPr lang="ru-RU" sz="1800" dirty="0"/>
          </a:p>
        </p:txBody>
      </p:sp>
      <p:pic>
        <p:nvPicPr>
          <p:cNvPr id="3073" name="Picture 1" descr="C:\Users\Семен\Desktop\601a8fadab5086a1b15255de_Union_vs_Confed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658177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Раскол Америки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51054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 1860 году президентом Соединённых Штатов стал </a:t>
            </a:r>
            <a:r>
              <a:rPr lang="ru-RU" sz="1600" b="1" dirty="0" smtClean="0"/>
              <a:t>Авраам Линкольн</a:t>
            </a:r>
            <a:r>
              <a:rPr lang="ru-RU" sz="1600" dirty="0" smtClean="0"/>
              <a:t>. Он баллотировался от Республиканской партии, которая выступала за отмену рабства и поддержку внутреннего рынка страны. Приход к власти Линкольна спровоцировал Южные штаты на решительные действия.  </a:t>
            </a:r>
          </a:p>
          <a:p>
            <a:pPr>
              <a:buNone/>
            </a:pPr>
            <a:r>
              <a:rPr lang="ru-RU" sz="1600" dirty="0" smtClean="0"/>
              <a:t>  20 декабря 1860 года Южная Каролина заявила о выходе из состава США. В течение нескольких месяцев к ней присоединились Северная Каролина, Миссисипи, Алабама, Джорджия, Луизиана, </a:t>
            </a:r>
            <a:r>
              <a:rPr lang="ru-RU" sz="1600" dirty="0" err="1" smtClean="0"/>
              <a:t>Теннесси</a:t>
            </a:r>
            <a:r>
              <a:rPr lang="ru-RU" sz="1600" dirty="0" smtClean="0"/>
              <a:t>, Аризона, Техас, </a:t>
            </a:r>
            <a:r>
              <a:rPr lang="ru-RU" sz="1600" dirty="0" err="1" smtClean="0"/>
              <a:t>Вирджиния</a:t>
            </a:r>
            <a:r>
              <a:rPr lang="ru-RU" sz="1600" dirty="0" smtClean="0"/>
              <a:t>, Арканзас и Флорида.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Эти штаты организовали новое государство — Конфедеративные Штаты Америки (КША) со столицей в Ричмонде. Они приняли новую конституцию и избрали президентом </a:t>
            </a:r>
            <a:r>
              <a:rPr lang="ru-RU" sz="1600" b="1" dirty="0" err="1" smtClean="0"/>
              <a:t>Джефферсона</a:t>
            </a:r>
            <a:r>
              <a:rPr lang="ru-RU" sz="1600" b="1" dirty="0" smtClean="0"/>
              <a:t> Дэвиса</a:t>
            </a:r>
            <a:r>
              <a:rPr lang="ru-RU" sz="1600" dirty="0" smtClean="0"/>
              <a:t>, объявившего, что в КША «рабство будет существовать вечно». Все предложения Линкольна обсудить ситуацию за столом переговоров были встречены отказом. Страна оказалась расколота надвое. Назревал вооружённый конфликт. </a:t>
            </a:r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49" name="Picture 1" descr="C:\Users\Семен\Desktop\601a8eab1b6d0550cbcdc922_1_linkoln_i_devis-a8430f5a86db1b49c4f02a8a2160342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057400"/>
            <a:ext cx="3962400" cy="250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Соотношение сил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43434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США сохранили контроль над 23 штатами, включая четыре рабовладельческих — Миссури, Кентукки, Делавэр и Мэриленд, за лояльность которых пришлось бороться с применением силы. Численность населения </a:t>
            </a:r>
            <a:r>
              <a:rPr lang="ru-RU" sz="2000" b="1" dirty="0" smtClean="0"/>
              <a:t>Северных штатов была значительно больше — 22 миллиона человек против 9,1 миллиона в Конфедерации (3,6 из которых были рабами</a:t>
            </a:r>
            <a:r>
              <a:rPr lang="ru-RU" sz="2000" dirty="0" smtClean="0"/>
              <a:t>). Кроме того, на стороне Севера была развитая промышленность и инфраструктура: 70% железных дорог приходилось на Северные штаты. </a:t>
            </a:r>
            <a:endParaRPr lang="ru-RU" sz="2000" dirty="0"/>
          </a:p>
        </p:txBody>
      </p:sp>
      <p:pic>
        <p:nvPicPr>
          <p:cNvPr id="17410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9600"/>
            <a:ext cx="3065929" cy="2971800"/>
          </a:xfrm>
          <a:prstGeom prst="rect">
            <a:avLst/>
          </a:prstGeom>
          <a:noFill/>
        </p:spPr>
      </p:pic>
      <p:pic>
        <p:nvPicPr>
          <p:cNvPr id="17411" name="Picture 3" descr="C:\Users\Семен\Desktop\db629bb0c7d190656be3e13379a1a6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667000"/>
            <a:ext cx="2514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Первый этап войны (1861-1863)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45720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Боевые действия начались </a:t>
            </a:r>
            <a:r>
              <a:rPr lang="ru-RU" b="1" dirty="0" smtClean="0"/>
              <a:t>12 апреля 1861 года</a:t>
            </a:r>
            <a:r>
              <a:rPr lang="ru-RU" dirty="0" smtClean="0"/>
              <a:t> с захвата Конфедерацией форта </a:t>
            </a:r>
            <a:r>
              <a:rPr lang="ru-RU" dirty="0" err="1" smtClean="0"/>
              <a:t>Самтер</a:t>
            </a:r>
            <a:r>
              <a:rPr lang="ru-RU" dirty="0" smtClean="0"/>
              <a:t> в Южной Каролине. Его гарнизон остался верен федеральному правительству и отказался капитулировать, однако после 34-часового обстрела был вынужден сдаться. </a:t>
            </a:r>
          </a:p>
          <a:p>
            <a:pPr>
              <a:buNone/>
            </a:pPr>
            <a:r>
              <a:rPr lang="ru-RU" dirty="0" smtClean="0"/>
              <a:t>  В ответ Линкольн объявил Южные штаты мятежными и начал призыв добровольцев, а позже ввёл воинскую повинность. Аналогичные действия были предприняты и на Юге. </a:t>
            </a:r>
          </a:p>
          <a:p>
            <a:endParaRPr lang="ru-RU" dirty="0"/>
          </a:p>
        </p:txBody>
      </p:sp>
      <p:pic>
        <p:nvPicPr>
          <p:cNvPr id="1025" name="Picture 1" descr="C:\Users\Семен\Desktop\601a903a9b2aa1255e9a6093_2f92fd241c70abe626d202c0d715717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14800"/>
            <a:ext cx="4289189" cy="252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Первый этап войны (1861-1863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1900" b="1" dirty="0" smtClean="0"/>
              <a:t>Первое крупное сражение произошло в </a:t>
            </a:r>
            <a:r>
              <a:rPr lang="ru-RU" sz="1900" b="1" dirty="0" err="1" smtClean="0"/>
              <a:t>Вирджинии</a:t>
            </a:r>
            <a:r>
              <a:rPr lang="ru-RU" sz="1900" b="1" dirty="0" smtClean="0"/>
              <a:t>. 18 июля армия </a:t>
            </a:r>
            <a:r>
              <a:rPr lang="ru-RU" sz="1900" dirty="0" smtClean="0"/>
              <a:t>Федерации перешла границу у реки Булл-Ран, но была разбита войсками Конфедерации. Плохо обученные </a:t>
            </a:r>
            <a:r>
              <a:rPr lang="ru-RU" sz="1900" b="1" dirty="0" smtClean="0"/>
              <a:t>солдаты Северян обратились в бегство</a:t>
            </a:r>
            <a:r>
              <a:rPr lang="ru-RU" sz="1900" dirty="0" smtClean="0"/>
              <a:t>. Если бы Южане стали преследовать их и двинулись на Вашингтон, история Америки могла сложиться иначе. Однако </a:t>
            </a:r>
            <a:r>
              <a:rPr lang="ru-RU" sz="1900" b="1" dirty="0" smtClean="0"/>
              <a:t>Конфедерация не ставила задачу покорить Север</a:t>
            </a:r>
            <a:r>
              <a:rPr lang="ru-RU" sz="1900" dirty="0" smtClean="0"/>
              <a:t>, потому армия Юга осталась на границе. К осени главнокомандующий федеральной армии</a:t>
            </a:r>
            <a:r>
              <a:rPr lang="ru-RU" sz="1900" b="1" dirty="0" smtClean="0"/>
              <a:t> Джордж </a:t>
            </a:r>
            <a:r>
              <a:rPr lang="ru-RU" sz="1900" b="1" dirty="0" err="1" smtClean="0"/>
              <a:t>Макклеллан</a:t>
            </a:r>
            <a:r>
              <a:rPr lang="ru-RU" sz="1900" b="1" dirty="0" smtClean="0"/>
              <a:t> </a:t>
            </a:r>
            <a:r>
              <a:rPr lang="ru-RU" sz="1900" dirty="0" smtClean="0"/>
              <a:t>собрал крупную армию для вторжения в </a:t>
            </a:r>
            <a:r>
              <a:rPr lang="ru-RU" sz="1900" dirty="0" err="1" smtClean="0"/>
              <a:t>Вирджинию</a:t>
            </a:r>
            <a:r>
              <a:rPr lang="ru-RU" sz="1900" dirty="0" smtClean="0"/>
              <a:t>, но тоже потерпел поражение.  </a:t>
            </a:r>
          </a:p>
          <a:p>
            <a:pPr>
              <a:buNone/>
            </a:pPr>
            <a:r>
              <a:rPr lang="ru-RU" sz="1900" dirty="0" smtClean="0"/>
              <a:t>     </a:t>
            </a:r>
            <a:r>
              <a:rPr lang="ru-RU" sz="2000" b="1" dirty="0" smtClean="0"/>
              <a:t>Значительно успешнее для Северных </a:t>
            </a:r>
            <a:r>
              <a:rPr lang="ru-RU" sz="2000" dirty="0" smtClean="0"/>
              <a:t>штатов проходили действия на </a:t>
            </a:r>
            <a:r>
              <a:rPr lang="ru-RU" sz="2000" b="1" dirty="0" smtClean="0"/>
              <a:t>море</a:t>
            </a:r>
            <a:r>
              <a:rPr lang="ru-RU" sz="2000" dirty="0" smtClean="0"/>
              <a:t>. Большая часть военного флота осталась под контролем Федерации, поэтому Северянам удалось блокировать несколько крупных южных портов, лишив Конфедерацию поставок из Европы.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В 1862 году армия </a:t>
            </a:r>
            <a:r>
              <a:rPr lang="ru-RU" sz="2000" b="1" dirty="0" smtClean="0"/>
              <a:t>Севера добилась успеха на западе </a:t>
            </a:r>
            <a:r>
              <a:rPr lang="ru-RU" sz="2000" dirty="0" smtClean="0"/>
              <a:t>страны: ценой многих жизней удалось выбить Южан из Кентукки, занять штаты </a:t>
            </a:r>
            <a:r>
              <a:rPr lang="ru-RU" sz="2000" dirty="0" err="1" smtClean="0"/>
              <a:t>Теннесси</a:t>
            </a:r>
            <a:r>
              <a:rPr lang="ru-RU" sz="2000" dirty="0" smtClean="0"/>
              <a:t> и Миссури, а затем вторгнуться в северные районы Алабамы и Миссисипи. </a:t>
            </a: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емен\Desktop\601a8fadab5086a1b15255de_Union_vs_Confede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2057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Весной 18962 года состоялось </a:t>
            </a:r>
            <a:r>
              <a:rPr lang="ru-RU" b="1" dirty="0" smtClean="0"/>
              <a:t>первое в мире сражение броненосных кораблей.</a:t>
            </a:r>
            <a:r>
              <a:rPr lang="ru-RU" dirty="0" smtClean="0"/>
              <a:t> Построенный конфедератами </a:t>
            </a:r>
            <a:r>
              <a:rPr lang="ru-RU" b="1" dirty="0" smtClean="0"/>
              <a:t>броненосец «</a:t>
            </a:r>
            <a:r>
              <a:rPr lang="ru-RU" b="1" dirty="0" err="1" smtClean="0"/>
              <a:t>Вирджиния</a:t>
            </a:r>
            <a:r>
              <a:rPr lang="ru-RU" b="1" dirty="0" smtClean="0"/>
              <a:t>» </a:t>
            </a:r>
            <a:r>
              <a:rPr lang="ru-RU" dirty="0" smtClean="0"/>
              <a:t>попытался прорвать морскую блокаду, уничтожив несколько деревянных кораблей Федерации, но столкнулся с равным себе противником — </a:t>
            </a:r>
            <a:r>
              <a:rPr lang="ru-RU" b="1" dirty="0" smtClean="0"/>
              <a:t>броненосцем «Монитор». </a:t>
            </a:r>
            <a:r>
              <a:rPr lang="ru-RU" dirty="0" smtClean="0"/>
              <a:t>Их бой продолжался более </a:t>
            </a:r>
            <a:r>
              <a:rPr lang="ru-RU" b="1" dirty="0" smtClean="0"/>
              <a:t>трёх часов, </a:t>
            </a:r>
            <a:r>
              <a:rPr lang="ru-RU" dirty="0" smtClean="0"/>
              <a:t>однако корабли оказались неспособны уничтожить друг друга. Тем не менее этот эпизод произвёл переворот в военно-морском деле, доказав всему миру превосходство стального флота над деревянным. </a:t>
            </a:r>
            <a:endParaRPr lang="ru-RU" dirty="0"/>
          </a:p>
        </p:txBody>
      </p:sp>
      <p:pic>
        <p:nvPicPr>
          <p:cNvPr id="19458" name="Picture 2" descr="C:\Users\Семен\Desktop\601a90cbd1711c3cfa3cd264_1562609130_e-news.su_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95600"/>
            <a:ext cx="7315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Второй этап войны (1863-1865)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49530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 Первый этап войны сложился для Северян неудачно. Несмотря на численное превосходство, им не удалось сломить оборону Юга.</a:t>
            </a:r>
          </a:p>
          <a:p>
            <a:pPr>
              <a:buNone/>
            </a:pPr>
            <a:r>
              <a:rPr lang="ru-RU" sz="1800" dirty="0" smtClean="0"/>
              <a:t>      Авторитет Линкольна, который всё ещё надеялся решить проблему без лишнего кровопролития, начал падать — его осуждали за нерешительность и слабость характера. Поражения 1861-1862 годов </a:t>
            </a:r>
            <a:r>
              <a:rPr lang="ru-RU" sz="1800" b="1" dirty="0" smtClean="0"/>
              <a:t>вынудили Вашингтон перейти к более жёстким мерам.  </a:t>
            </a:r>
          </a:p>
          <a:p>
            <a:pPr>
              <a:buNone/>
            </a:pPr>
            <a:r>
              <a:rPr lang="ru-RU" sz="1800" dirty="0" smtClean="0"/>
              <a:t>В начале 1863 года Линкольн издал </a:t>
            </a:r>
            <a:r>
              <a:rPr lang="ru-RU" sz="1800" b="1" dirty="0" smtClean="0"/>
              <a:t>Прокламацию об освобождении</a:t>
            </a:r>
            <a:r>
              <a:rPr lang="ru-RU" sz="1800" dirty="0" smtClean="0"/>
              <a:t>, согласно которой все </a:t>
            </a:r>
            <a:r>
              <a:rPr lang="ru-RU" sz="1800" b="1" dirty="0" smtClean="0"/>
              <a:t>рабы в Южных штатах объявлялись свободными. </a:t>
            </a:r>
            <a:r>
              <a:rPr lang="ru-RU" sz="1800" dirty="0" err="1" smtClean="0"/>
              <a:t>Негры</a:t>
            </a:r>
            <a:r>
              <a:rPr lang="ru-RU" sz="1800" dirty="0" smtClean="0"/>
              <a:t> получили возможность бороться за свою независимость в рядах армии Федерации. Это решение полностью </a:t>
            </a:r>
            <a:r>
              <a:rPr lang="ru-RU" sz="1800" b="1" dirty="0" smtClean="0"/>
              <a:t>изменило характер войны </a:t>
            </a:r>
            <a:r>
              <a:rPr lang="ru-RU" sz="1800" dirty="0" smtClean="0"/>
              <a:t>— теперь она велась не только за сохранение единства США, но и за отмену рабства. Великобритания и Франция, бывшие торговые партнёры Южных штатов, теперь смотрели на действия Линкольна благосклонно, а </a:t>
            </a:r>
            <a:r>
              <a:rPr lang="ru-RU" sz="1800" b="1" dirty="0" smtClean="0"/>
              <a:t>Россия даже прислала в поддержку президенту военно-морскую эскадру (однако участия в этой войне русские не принимали). </a:t>
            </a:r>
          </a:p>
          <a:p>
            <a:endParaRPr lang="ru-RU" dirty="0"/>
          </a:p>
        </p:txBody>
      </p:sp>
      <p:pic>
        <p:nvPicPr>
          <p:cNvPr id="20483" name="Picture 3" descr="C:\Users\Семен\Desktop\J._S._Smith_&amp;_Co._copy_of_the_Emancipation_Proclam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09600"/>
            <a:ext cx="2865437" cy="3575879"/>
          </a:xfrm>
          <a:prstGeom prst="rect">
            <a:avLst/>
          </a:prstGeom>
          <a:noFill/>
        </p:spPr>
      </p:pic>
      <p:pic>
        <p:nvPicPr>
          <p:cNvPr id="20484" name="Picture 4" descr="C:\Users\Семен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53544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459</Words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Гражданская война в США </vt:lpstr>
      <vt:lpstr> Война Севера и Юга</vt:lpstr>
      <vt:lpstr>Раскол Америки </vt:lpstr>
      <vt:lpstr>Соотношение сил </vt:lpstr>
      <vt:lpstr>Первый этап войны (1861-1863) </vt:lpstr>
      <vt:lpstr>Первый этап войны (1861-1863</vt:lpstr>
      <vt:lpstr>Слайд 7</vt:lpstr>
      <vt:lpstr>Слайд 8</vt:lpstr>
      <vt:lpstr>Второй этап войны (1863-1865) </vt:lpstr>
      <vt:lpstr>Второй этап войны (1863-1865) </vt:lpstr>
      <vt:lpstr> Победа северян</vt:lpstr>
      <vt:lpstr> Убийство Авраама Линкольна</vt:lpstr>
      <vt:lpstr>Результаты Гражданской войны в США  </vt:lpstr>
      <vt:lpstr>Результаты Гражданской войны в США    </vt:lpstr>
      <vt:lpstr>Домашнее задание:  Пар №13, пункты 1-4; знать причины, события, последствия. Определить по иллюстрациям генералов южан и северян.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в США </dc:title>
  <dc:creator>Семен</dc:creator>
  <cp:lastModifiedBy>Семен</cp:lastModifiedBy>
  <cp:revision>7</cp:revision>
  <dcterms:created xsi:type="dcterms:W3CDTF">2021-11-13T02:23:14Z</dcterms:created>
  <dcterms:modified xsi:type="dcterms:W3CDTF">2021-11-13T05:43:38Z</dcterms:modified>
</cp:coreProperties>
</file>