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B%D0%B8%D0%B2%D0%B8%D1%86%D0%B5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ru.wikipedia.org/wiki/%D0%93%D0%B5%D0%B9%D0%B4%D1%80%D0%B8%D1%85,_%D0%A0%D0%B5%D0%B9%D0%BD%D1%85%D0%B0%D1%80%D0%B4" TargetMode="External"/><Relationship Id="rId7" Type="http://schemas.openxmlformats.org/officeDocument/2006/relationships/hyperlink" Target="https://ru.wikipedia.org/wiki/%D0%9C%D1%8E%D0%BD%D1%85%D0%B5%D0%BD%D1%81%D0%BA%D0%BE%D0%B5_%D1%81%D0%BE%D0%B3%D0%BB%D0%B0%D1%88%D0%B5%D0%BD%D0%B8%D0%B5" TargetMode="External"/><Relationship Id="rId12" Type="http://schemas.openxmlformats.org/officeDocument/2006/relationships/image" Target="../media/image5.jpeg"/><Relationship Id="rId2" Type="http://schemas.openxmlformats.org/officeDocument/2006/relationships/hyperlink" Target="https://ru.wikipedia.org/wiki/%D0%9F%D0%BE%D0%BB%D1%8C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4%D1%80%D0%B0%D0%BD%D1%86%D0%B8%D1%8F" TargetMode="External"/><Relationship Id="rId11" Type="http://schemas.openxmlformats.org/officeDocument/2006/relationships/hyperlink" Target="https://ru.wikipedia.org/wiki/%D0%A1%D0%A1" TargetMode="External"/><Relationship Id="rId5" Type="http://schemas.openxmlformats.org/officeDocument/2006/relationships/hyperlink" Target="https://ru.wikipedia.org/wiki/%D0%92%D0%B5%D0%BB%D0%B8%D0%BA%D0%BE%D0%B1%D1%80%D0%B8%D1%82%D0%B0%D0%BD%D0%B8%D1%8F" TargetMode="External"/><Relationship Id="rId10" Type="http://schemas.openxmlformats.org/officeDocument/2006/relationships/hyperlink" Target="https://ru.wikipedia.org/wiki/%D0%A0%D0%B0%D1%86%D0%B8%D0%B1%D1%83%D0%B6" TargetMode="External"/><Relationship Id="rId4" Type="http://schemas.openxmlformats.org/officeDocument/2006/relationships/hyperlink" Target="https://ru.wikipedia.org/wiki/%D0%A1%D1%83%D0%B4%D0%B5%D1%82%D1%81%D0%BA%D0%B8%D0%B9_%D0%BA%D1%80%D0%B8%D0%B7%D0%B8%D1%81" TargetMode="External"/><Relationship Id="rId9" Type="http://schemas.openxmlformats.org/officeDocument/2006/relationships/hyperlink" Target="https://ru.wikipedia.org/wiki/%D0%9A%D0%BB%D1%8E%D1%87%D0%B1%D0%BE%D1%80%D0%B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ru.wikipedia.org/wiki/%D0%91%D0%BB%D0%B8%D1%86%D0%BA%D1%80%D0%B8%D0%B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0"/>
            <a:ext cx="7772400" cy="12954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Вторая Мировая война  </a:t>
            </a:r>
            <a:br>
              <a:rPr lang="ru-RU" dirty="0" smtClean="0"/>
            </a:br>
            <a:r>
              <a:rPr lang="ru-RU" sz="2400" dirty="0" smtClean="0"/>
              <a:t>начальный период 1939 -1941 г.г.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381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история 11 класс</a:t>
            </a:r>
            <a:endParaRPr lang="ru-RU" dirty="0"/>
          </a:p>
        </p:txBody>
      </p:sp>
      <p:pic>
        <p:nvPicPr>
          <p:cNvPr id="6146" name="Picture 2" descr="Учителям Петербурга выдали методички о том, что Вторая мировая война была  выгодна США, а евреи помогли нацистам | Новости Санкт-Петербурга онлайн —  Карпов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28600"/>
            <a:ext cx="3845567" cy="3429000"/>
          </a:xfrm>
          <a:prstGeom prst="rect">
            <a:avLst/>
          </a:prstGeom>
          <a:noFill/>
        </p:spPr>
      </p:pic>
      <p:sp>
        <p:nvSpPr>
          <p:cNvPr id="6148" name="AutoShape 4" descr="https://bigpicture.ru/wp-content/uploads/2011/06/0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 descr="Вторая мировая война в 108 фотографиях: вспомнить всё — Российское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3810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Тройственный пакт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90600"/>
            <a:ext cx="4800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22 сентября 1940 года Германия. Италия и Япония подписали Тройственный пакт – </a:t>
            </a:r>
            <a:r>
              <a:rPr lang="ru-RU" sz="1800" dirty="0" smtClean="0"/>
              <a:t>фактически не только военный союз, но и договор о разделе мира.</a:t>
            </a:r>
          </a:p>
          <a:p>
            <a:pPr>
              <a:buNone/>
            </a:pPr>
            <a:r>
              <a:rPr lang="ru-RU" sz="1800" dirty="0" smtClean="0"/>
              <a:t> в течение 1940- 1941 г.г. к Пакту  присоединились </a:t>
            </a:r>
            <a:r>
              <a:rPr lang="ru-RU" sz="1800" b="1" dirty="0" smtClean="0"/>
              <a:t>страны – сателлиты:</a:t>
            </a:r>
          </a:p>
          <a:p>
            <a:pPr>
              <a:buNone/>
            </a:pPr>
            <a:r>
              <a:rPr lang="ru-RU" sz="1800" b="1" dirty="0" smtClean="0"/>
              <a:t>Румыния, Болгария, Венгрия. Словакия, Хорватия.</a:t>
            </a:r>
            <a:endParaRPr lang="ru-RU" sz="1800" b="1" dirty="0"/>
          </a:p>
        </p:txBody>
      </p:sp>
      <p:pic>
        <p:nvPicPr>
          <p:cNvPr id="6" name="Picture 2" descr="C:\Users\Семен\Desktop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124200"/>
            <a:ext cx="44196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Рассказывать о первом периоде Второй мировой войны по карте;</a:t>
            </a:r>
          </a:p>
          <a:p>
            <a:pPr>
              <a:buNone/>
            </a:pPr>
            <a:r>
              <a:rPr lang="ru-RU" dirty="0" smtClean="0"/>
              <a:t>Знать  даты Второй Мировой и её основных периодов, характеризовать </a:t>
            </a:r>
            <a:r>
              <a:rPr lang="ru-RU" smtClean="0"/>
              <a:t>первый период войны.</a:t>
            </a:r>
            <a:endParaRPr lang="ru-RU" dirty="0"/>
          </a:p>
        </p:txBody>
      </p:sp>
      <p:pic>
        <p:nvPicPr>
          <p:cNvPr id="1026" name="Picture 2" descr="C:\Users\Семен\Desktop\slide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276600"/>
            <a:ext cx="4138222" cy="3099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Масштаб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838200"/>
            <a:ext cx="5943600" cy="5867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Во Второй Мировой принимали участие 61 государство, в которых проживало 80 % населения земли.  В армии воюющих стран было призвано 110 млн. человек. Если Первая  Мировая длилась  4 года, то Вторая – 6 лет. </a:t>
            </a:r>
          </a:p>
          <a:p>
            <a:pPr>
              <a:buNone/>
            </a:pPr>
            <a:r>
              <a:rPr lang="ru-RU" sz="1800" dirty="0" smtClean="0"/>
              <a:t> Общее число погибших составляло 65 -67 млн., из которых около половины – гражданское население. Вторая Мировая – это механизированная война, маневренная и динамичная. К концу войны было создано самое страшное оружие – ядерная  бомба массового поражения. Война велась с особой жестокостью. </a:t>
            </a:r>
          </a:p>
          <a:p>
            <a:pPr>
              <a:buNone/>
            </a:pPr>
            <a:r>
              <a:rPr lang="ru-RU" sz="1800" dirty="0" smtClean="0"/>
              <a:t> Для стран Антигитлеровской коалиции война носила справедливый характер, большинство стран защищали свои территории от агрессивного блока стран   Тройственного Пакта. </a:t>
            </a:r>
          </a:p>
          <a:p>
            <a:pPr>
              <a:buNone/>
            </a:pPr>
            <a:r>
              <a:rPr lang="ru-RU" sz="1800" dirty="0" smtClean="0"/>
              <a:t>  Весь период Второй Мировой войны можно разделить на </a:t>
            </a:r>
            <a:r>
              <a:rPr lang="ru-RU" sz="1800" b="1" dirty="0" smtClean="0"/>
              <a:t>три периода.</a:t>
            </a:r>
          </a:p>
          <a:p>
            <a:pPr>
              <a:buNone/>
            </a:pPr>
            <a:r>
              <a:rPr lang="ru-RU" sz="1800" b="1" dirty="0" smtClean="0"/>
              <a:t>       Первый – </a:t>
            </a:r>
            <a:r>
              <a:rPr lang="ru-RU" sz="1800" dirty="0" smtClean="0"/>
              <a:t>с 1 сентября 1939 года и до июня 1942 года – расширение агрессии и превосходство сил агрессоров. </a:t>
            </a:r>
          </a:p>
          <a:p>
            <a:pPr>
              <a:buNone/>
            </a:pPr>
            <a:r>
              <a:rPr lang="ru-RU" sz="1800" b="1" dirty="0" smtClean="0"/>
              <a:t>        Второй период </a:t>
            </a:r>
            <a:r>
              <a:rPr lang="ru-RU" sz="1800" dirty="0" smtClean="0"/>
              <a:t>-  с июня 1942 по январь 1944 -  переломный период, когда инициатива и превосходство  сил переходят в руки стран антигитлеровской коалиции </a:t>
            </a:r>
          </a:p>
          <a:p>
            <a:pPr>
              <a:buNone/>
            </a:pPr>
            <a:r>
              <a:rPr lang="ru-RU" sz="1800" b="1" dirty="0" smtClean="0"/>
              <a:t>       Третий период </a:t>
            </a:r>
            <a:r>
              <a:rPr lang="ru-RU" sz="1800" dirty="0" smtClean="0"/>
              <a:t>– с января 1944 по 2 сентября 1945 – завершающий этап войны и крах государств – агрессоров.</a:t>
            </a:r>
            <a:endParaRPr lang="ru-RU" sz="1800" dirty="0"/>
          </a:p>
        </p:txBody>
      </p:sp>
      <p:pic>
        <p:nvPicPr>
          <p:cNvPr id="5122" name="Picture 2" descr="Чем отличается термин &amp;quot;вторая мировая война&amp;quot; от &amp;quot;Великой Отечественной&amp;quot; -  Русские Афины | Новости Гре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352800"/>
            <a:ext cx="2324499" cy="3360764"/>
          </a:xfrm>
          <a:prstGeom prst="rect">
            <a:avLst/>
          </a:prstGeom>
          <a:noFill/>
        </p:spPr>
      </p:pic>
      <p:pic>
        <p:nvPicPr>
          <p:cNvPr id="5124" name="Picture 4" descr="Так когда же началась Вторая мировая война? | КПРФ Моск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3546" y="1066800"/>
            <a:ext cx="3290454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Начало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6324600" cy="6019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err="1" smtClean="0"/>
              <a:t>Глейвицкая</a:t>
            </a:r>
            <a:r>
              <a:rPr lang="ru-RU" sz="1800" dirty="0" smtClean="0"/>
              <a:t> провокация.  Гитлер развязал себе руки, заключив с СССР Договор  о ненападении 23 августа 1939 года. После Судетской области он посчитал необходимым </a:t>
            </a:r>
            <a:r>
              <a:rPr lang="ru-RU" sz="1800" b="1" dirty="0" smtClean="0"/>
              <a:t>затребовать</a:t>
            </a:r>
            <a:r>
              <a:rPr lang="ru-RU" sz="1800" dirty="0" smtClean="0"/>
              <a:t> у </a:t>
            </a:r>
            <a:r>
              <a:rPr lang="ru-RU" sz="1800" b="1" dirty="0" smtClean="0"/>
              <a:t>Польши  « Данцигский коридор». </a:t>
            </a:r>
            <a:r>
              <a:rPr lang="ru-RU" sz="1800" dirty="0" smtClean="0"/>
              <a:t>После отказа Польши уступить территории немецкое командование разработало план « консервы», чтобы создать повод для нападения на Польшу. </a:t>
            </a:r>
          </a:p>
          <a:p>
            <a:pPr>
              <a:buNone/>
            </a:pPr>
            <a:r>
              <a:rPr lang="ru-RU" sz="1800" dirty="0" smtClean="0"/>
              <a:t> </a:t>
            </a:r>
            <a:r>
              <a:rPr lang="ru-RU" sz="1800" b="1" dirty="0" err="1" smtClean="0"/>
              <a:t>Глайвицкая</a:t>
            </a:r>
            <a:r>
              <a:rPr lang="ru-RU" sz="1800" b="1" dirty="0" smtClean="0"/>
              <a:t> провокация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2" tooltip="Польский язык"/>
              </a:rPr>
              <a:t>польск.</a:t>
            </a:r>
            <a:r>
              <a:rPr lang="ru-RU" sz="1800" dirty="0" smtClean="0"/>
              <a:t> </a:t>
            </a:r>
            <a:r>
              <a:rPr lang="ru-RU" sz="1800" i="1" dirty="0" err="1" smtClean="0"/>
              <a:t>Prowokacja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gliwicka</a:t>
            </a:r>
            <a:r>
              <a:rPr lang="ru-RU" sz="1800" dirty="0" smtClean="0"/>
              <a:t>) или </a:t>
            </a:r>
            <a:r>
              <a:rPr lang="ru-RU" sz="1800" b="1" dirty="0" smtClean="0"/>
              <a:t>операция «Консервы» - </a:t>
            </a:r>
            <a:r>
              <a:rPr lang="ru-RU" sz="1800" dirty="0" smtClean="0"/>
              <a:t> инсценировка нападения Польши на немецкую радиостанцию в г. </a:t>
            </a:r>
            <a:r>
              <a:rPr lang="ru-RU" sz="1800" dirty="0" err="1" smtClean="0"/>
              <a:t>Глейвиц</a:t>
            </a:r>
            <a:r>
              <a:rPr lang="ru-RU" sz="1800" dirty="0" smtClean="0"/>
              <a:t> в Германии.</a:t>
            </a:r>
          </a:p>
          <a:p>
            <a:pPr>
              <a:buNone/>
            </a:pPr>
            <a:r>
              <a:rPr lang="ru-RU" sz="1800" dirty="0" smtClean="0"/>
              <a:t>        Операция была организована </a:t>
            </a:r>
            <a:r>
              <a:rPr lang="ru-RU" sz="1800" dirty="0" err="1" smtClean="0">
                <a:hlinkClick r:id="rId3" tooltip="Гейдрих, Рейнхард"/>
              </a:rPr>
              <a:t>Рейнхардом</a:t>
            </a:r>
            <a:r>
              <a:rPr lang="ru-RU" sz="1800" dirty="0" smtClean="0">
                <a:hlinkClick r:id="rId3" tooltip="Гейдрих, Рейнхард"/>
              </a:rPr>
              <a:t> </a:t>
            </a:r>
            <a:r>
              <a:rPr lang="ru-RU" sz="1800" dirty="0" err="1" smtClean="0">
                <a:hlinkClick r:id="rId3" tooltip="Гейдрих, Рейнхард"/>
              </a:rPr>
              <a:t>Гейдрихом</a:t>
            </a:r>
            <a:r>
              <a:rPr lang="ru-RU" sz="1800" dirty="0" smtClean="0"/>
              <a:t>  ещё в 1938 году, во время </a:t>
            </a:r>
            <a:r>
              <a:rPr lang="ru-RU" sz="1800" dirty="0" smtClean="0">
                <a:hlinkClick r:id="rId4" tooltip="Судетский кризис"/>
              </a:rPr>
              <a:t>Судетского кризиса</a:t>
            </a:r>
            <a:r>
              <a:rPr lang="ru-RU" sz="1800" dirty="0" smtClean="0"/>
              <a:t>, но тогда она не нашла применения, так как </a:t>
            </a:r>
            <a:r>
              <a:rPr lang="ru-RU" sz="1800" dirty="0" smtClean="0">
                <a:hlinkClick r:id="rId5" tooltip="Великобритания"/>
              </a:rPr>
              <a:t>Великобритания</a:t>
            </a:r>
            <a:r>
              <a:rPr lang="ru-RU" sz="1800" dirty="0" smtClean="0"/>
              <a:t> и </a:t>
            </a:r>
            <a:r>
              <a:rPr lang="ru-RU" sz="1800" dirty="0" smtClean="0">
                <a:hlinkClick r:id="rId6" tooltip="Франция"/>
              </a:rPr>
              <a:t>Франция</a:t>
            </a:r>
            <a:r>
              <a:rPr lang="ru-RU" sz="1800" dirty="0" smtClean="0"/>
              <a:t> пошли на уступки, подписав </a:t>
            </a:r>
            <a:r>
              <a:rPr lang="ru-RU" sz="1800" dirty="0" smtClean="0">
                <a:hlinkClick r:id="rId7" tooltip="Мюнхенское соглашение"/>
              </a:rPr>
              <a:t>Мюнхенское соглашение</a:t>
            </a:r>
            <a:r>
              <a:rPr lang="ru-RU" sz="1800" dirty="0" smtClean="0"/>
              <a:t>. В связи с запланированным нападением на Польшу возникла необходимость в правдоподобном поводе. И здесь пригодилась идея инсценировать нападение.</a:t>
            </a:r>
          </a:p>
          <a:p>
            <a:pPr>
              <a:buNone/>
            </a:pPr>
            <a:r>
              <a:rPr lang="ru-RU" sz="1800" dirty="0" smtClean="0"/>
              <a:t>         Согласно плану </a:t>
            </a:r>
            <a:r>
              <a:rPr lang="ru-RU" sz="1800" dirty="0" err="1" smtClean="0"/>
              <a:t>Гейдриха</a:t>
            </a:r>
            <a:r>
              <a:rPr lang="ru-RU" sz="1800" dirty="0" smtClean="0"/>
              <a:t>, сотрудники СС, переодетые в польскую военную форму, должны были:</a:t>
            </a:r>
          </a:p>
          <a:p>
            <a:pPr>
              <a:buNone/>
            </a:pPr>
            <a:r>
              <a:rPr lang="ru-RU" sz="1800" dirty="0" smtClean="0"/>
              <a:t> 1.     напасть на радиостанцию в </a:t>
            </a:r>
            <a:r>
              <a:rPr lang="ru-RU" sz="1800" dirty="0" err="1" smtClean="0"/>
              <a:t>Глайвице</a:t>
            </a:r>
            <a:r>
              <a:rPr lang="ru-RU" sz="1800" dirty="0" smtClean="0"/>
              <a:t> (теперь </a:t>
            </a:r>
            <a:r>
              <a:rPr lang="ru-RU" sz="1800" dirty="0" err="1" smtClean="0">
                <a:hlinkClick r:id="rId8" tooltip="Гливице"/>
              </a:rPr>
              <a:t>Гливице</a:t>
            </a:r>
            <a:r>
              <a:rPr lang="ru-RU" sz="1800" dirty="0" smtClean="0"/>
              <a:t>, Польша) и передать в эфир </a:t>
            </a:r>
            <a:r>
              <a:rPr lang="ru-RU" sz="1800" dirty="0" err="1" smtClean="0"/>
              <a:t>антигерманское</a:t>
            </a:r>
            <a:r>
              <a:rPr lang="ru-RU" sz="1800" dirty="0" smtClean="0"/>
              <a:t> воззвание на польском языке;</a:t>
            </a:r>
          </a:p>
          <a:p>
            <a:pPr>
              <a:buNone/>
            </a:pPr>
            <a:r>
              <a:rPr lang="ru-RU" sz="1800" dirty="0" smtClean="0"/>
              <a:t> 2.     напасть на лесничество в </a:t>
            </a:r>
            <a:r>
              <a:rPr lang="ru-RU" sz="1800" dirty="0" err="1" smtClean="0"/>
              <a:t>Пинчене</a:t>
            </a:r>
            <a:r>
              <a:rPr lang="ru-RU" sz="1800" dirty="0" smtClean="0"/>
              <a:t> севернее </a:t>
            </a:r>
            <a:r>
              <a:rPr lang="ru-RU" sz="1800" dirty="0" err="1" smtClean="0"/>
              <a:t>Кройцбурга</a:t>
            </a:r>
            <a:r>
              <a:rPr lang="ru-RU" sz="1800" dirty="0" smtClean="0"/>
              <a:t> (теперь </a:t>
            </a:r>
            <a:r>
              <a:rPr lang="ru-RU" sz="1800" dirty="0" err="1" smtClean="0">
                <a:hlinkClick r:id="rId9" tooltip="Ключборк"/>
              </a:rPr>
              <a:t>Ключборк</a:t>
            </a:r>
            <a:r>
              <a:rPr lang="ru-RU" sz="1800" dirty="0" smtClean="0"/>
              <a:t>, Польша);</a:t>
            </a:r>
          </a:p>
          <a:p>
            <a:pPr>
              <a:buNone/>
            </a:pPr>
            <a:r>
              <a:rPr lang="ru-RU" sz="1800" dirty="0" smtClean="0"/>
              <a:t> 3.     в </a:t>
            </a:r>
            <a:r>
              <a:rPr lang="ru-RU" sz="1800" dirty="0" err="1" smtClean="0"/>
              <a:t>Хохлиндене</a:t>
            </a:r>
            <a:r>
              <a:rPr lang="ru-RU" sz="1800" dirty="0" smtClean="0"/>
              <a:t>, на участке границы между </a:t>
            </a:r>
            <a:r>
              <a:rPr lang="ru-RU" sz="1800" dirty="0" err="1" smtClean="0"/>
              <a:t>Гляйвицем</a:t>
            </a:r>
            <a:r>
              <a:rPr lang="ru-RU" sz="1800" dirty="0" smtClean="0"/>
              <a:t> и </a:t>
            </a:r>
            <a:r>
              <a:rPr lang="ru-RU" sz="1800" dirty="0" err="1" smtClean="0"/>
              <a:t>Ратибором</a:t>
            </a:r>
            <a:r>
              <a:rPr lang="ru-RU" sz="1800" dirty="0" smtClean="0"/>
              <a:t> (теперь </a:t>
            </a:r>
            <a:r>
              <a:rPr lang="ru-RU" sz="1800" dirty="0" err="1" smtClean="0">
                <a:hlinkClick r:id="rId10" tooltip="Рацибуж"/>
              </a:rPr>
              <a:t>Рацибуж</a:t>
            </a:r>
            <a:r>
              <a:rPr lang="ru-RU" sz="1800" dirty="0" smtClean="0"/>
              <a:t>, Польша) обстрелять таможенный пункт.</a:t>
            </a:r>
          </a:p>
          <a:p>
            <a:pPr>
              <a:buNone/>
            </a:pPr>
            <a:r>
              <a:rPr lang="ru-RU" sz="1900" b="1" dirty="0" smtClean="0"/>
              <a:t>      Роль «погибших во время нападения» предназначалась заключённым концлагерей, умерщвлённым посредством инъекций и уже после этого доставленным на место событий. На </a:t>
            </a:r>
            <a:r>
              <a:rPr lang="ru-RU" sz="1900" b="1" dirty="0" smtClean="0">
                <a:hlinkClick r:id="rId11" tooltip="СС"/>
              </a:rPr>
              <a:t>эсэсовском</a:t>
            </a:r>
            <a:r>
              <a:rPr lang="ru-RU" sz="1900" b="1" dirty="0" smtClean="0"/>
              <a:t> жаргоне они назывались «консервами»; отсюда </a:t>
            </a:r>
            <a:r>
              <a:rPr lang="ru-RU" sz="1800" dirty="0" smtClean="0"/>
              <a:t>и название операции. Это произошло 31 августа 1939 г.</a:t>
            </a:r>
          </a:p>
          <a:p>
            <a:pPr>
              <a:buNone/>
            </a:pPr>
            <a:r>
              <a:rPr lang="ru-RU" sz="1600" dirty="0" smtClean="0"/>
              <a:t>На следующий день к немецкому народу обратился Гитлер, заявив, что Польша осуществила нападение на германскую территорию и что с этого момента Германия находится в состоянии войны с Польшей. Газеты вышли с кричащими заголовками.</a:t>
            </a:r>
            <a:endParaRPr lang="ru-RU" sz="1800" dirty="0"/>
          </a:p>
        </p:txBody>
      </p:sp>
      <p:sp>
        <p:nvSpPr>
          <p:cNvPr id="4098" name="AutoShape 2" descr="Glivice radio tow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Семен\Desktop\450px-Glivice_radio_tower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0" y="2667000"/>
            <a:ext cx="2743200" cy="3657600"/>
          </a:xfrm>
          <a:prstGeom prst="rect">
            <a:avLst/>
          </a:prstGeom>
          <a:noFill/>
        </p:spPr>
      </p:pic>
      <p:pic>
        <p:nvPicPr>
          <p:cNvPr id="4100" name="Picture 4" descr="C:\Users\Семен\Desktop\675px-Польский_коридор_1919-1945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00800" y="609600"/>
            <a:ext cx="261938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Польша – первая жертва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Немецкое командование исходило из того, что война в соответствии с концепцией </a:t>
            </a:r>
            <a:r>
              <a:rPr lang="ru-RU" sz="1800" dirty="0" smtClean="0">
                <a:hlinkClick r:id="rId2" tooltip="Блицкриг"/>
              </a:rPr>
              <a:t>блицкрига</a:t>
            </a:r>
            <a:r>
              <a:rPr lang="ru-RU" sz="1800" dirty="0" smtClean="0"/>
              <a:t> должна быть молниеносной: </a:t>
            </a:r>
            <a:r>
              <a:rPr lang="ru-RU" sz="1800" b="1" dirty="0" smtClean="0"/>
              <a:t>за две недели польская армия должна быть полностью уничтожена, а страна — оккупирована</a:t>
            </a:r>
            <a:r>
              <a:rPr lang="ru-RU" sz="1800" dirty="0" smtClean="0"/>
              <a:t>. Почти вся немецкая бронированная техника была сосредоточена в пяти корпусах, которые должны были найти слабые места в обороне противника, преодолеть её с ходу и выйти на оперативный простор.  16 сентября Варшава была окружена и сражалась в осаде до 28 сентября.  17 сентября правительство страны покинуло её и до конца войны находилось в Лондоне.</a:t>
            </a:r>
            <a:endParaRPr lang="ru-RU" sz="1800" dirty="0"/>
          </a:p>
        </p:txBody>
      </p:sp>
      <p:pic>
        <p:nvPicPr>
          <p:cNvPr id="3073" name="Picture 1" descr="C:\Users\Семен\Desktop\375px-Bundesarchiv_Bild_146-1979-056-18A,_Polen,_Schlagbaum,_deutsche_Soldat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00400"/>
            <a:ext cx="4953000" cy="3473979"/>
          </a:xfrm>
          <a:prstGeom prst="rect">
            <a:avLst/>
          </a:prstGeom>
          <a:noFill/>
        </p:spPr>
      </p:pic>
      <p:pic>
        <p:nvPicPr>
          <p:cNvPr id="3075" name="Picture 3" descr="Май 1941-го. Предостережение из Варшавы — Российская газе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276600"/>
            <a:ext cx="3613389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 Странная война Англии и Франции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8382000" cy="5715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17 сентября  на территорию Польши вступили и советские войска. 28 сентября был подписан Договор « О дружбе и границе» с Германией.  Новая граница СССР проходила по этнографической линии проживания поляков. СССР получил территории Западной Украины и Западной Белоруссии, а также Литвы. 2 октября сдались последние части  польской армии. 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Великобритания и Франция  </a:t>
            </a:r>
            <a:r>
              <a:rPr lang="ru-RU" sz="1800" dirty="0" smtClean="0"/>
              <a:t>вступили в войну уже </a:t>
            </a:r>
            <a:r>
              <a:rPr lang="ru-RU" sz="1800" b="1" dirty="0" smtClean="0"/>
              <a:t>3 сентября 1939 года  в ответ на вторжение в Польшу.  </a:t>
            </a:r>
            <a:r>
              <a:rPr lang="ru-RU" sz="1800" dirty="0" smtClean="0"/>
              <a:t>У этих стран были договоры об оказании поддержки жертве агрессии.  </a:t>
            </a:r>
          </a:p>
          <a:p>
            <a:pPr>
              <a:buNone/>
            </a:pPr>
            <a:r>
              <a:rPr lang="ru-RU" sz="1800" dirty="0" smtClean="0"/>
              <a:t>Но ни Англия, ни Франция не предпринимали никаких активных действий, хотя имели </a:t>
            </a:r>
            <a:r>
              <a:rPr lang="ru-RU" sz="1800" b="1" dirty="0" smtClean="0"/>
              <a:t>48 дивизий</a:t>
            </a:r>
            <a:r>
              <a:rPr lang="ru-RU" sz="1800" dirty="0" smtClean="0"/>
              <a:t> </a:t>
            </a:r>
            <a:r>
              <a:rPr lang="ru-RU" sz="1800" b="1" dirty="0" smtClean="0"/>
              <a:t>объеденных армий Британии и Франции против </a:t>
            </a:r>
            <a:r>
              <a:rPr lang="ru-RU" sz="1800" dirty="0" smtClean="0"/>
              <a:t> </a:t>
            </a:r>
            <a:r>
              <a:rPr lang="ru-RU" sz="1800" b="1" dirty="0" smtClean="0"/>
              <a:t>42 дивизии войск Третьего Рейха. </a:t>
            </a:r>
          </a:p>
          <a:p>
            <a:pPr>
              <a:buNone/>
            </a:pPr>
            <a:r>
              <a:rPr lang="ru-RU" sz="1800" dirty="0" smtClean="0"/>
              <a:t>Странная война – термин, приписываемый периоду с</a:t>
            </a:r>
            <a:r>
              <a:rPr lang="ru-RU" sz="1800" b="1" dirty="0" smtClean="0"/>
              <a:t> 3 сентября 1939 года и по 10 мая 1940 </a:t>
            </a:r>
            <a:r>
              <a:rPr lang="ru-RU" sz="1800" dirty="0" smtClean="0"/>
              <a:t>года на Западноевропейском театре военных действий или Западном фронте. Находясь за хорошо укрепленными оборонительными линиями </a:t>
            </a:r>
            <a:r>
              <a:rPr lang="ru-RU" sz="1800" b="1" dirty="0" err="1" smtClean="0"/>
              <a:t>Зигфрида</a:t>
            </a:r>
            <a:r>
              <a:rPr lang="ru-RU" sz="1800" b="1" dirty="0" smtClean="0"/>
              <a:t> и Мажино</a:t>
            </a:r>
            <a:r>
              <a:rPr lang="ru-RU" sz="1800" dirty="0" smtClean="0"/>
              <a:t>, враждующие стороны лишь изредка поливали огнем сторону противника. Этот период можно считать слабостью или просчетом сил Британии и Франции. Они имели в своем распоряжении больше солдат нежели армия Германии, но при этом не предпринимали абсолютно ничего.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Это </a:t>
            </a:r>
            <a:r>
              <a:rPr lang="ru-RU" sz="1800" u="sng" dirty="0" smtClean="0"/>
              <a:t>дало возможность армии Третьего Рейха провернуть кампании захвата Дании, Норвегии, разделить Польшу и подготовиться к решительному вторжению во Францию.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 </a:t>
            </a:r>
          </a:p>
          <a:p>
            <a:pPr>
              <a:buNone/>
            </a:pPr>
            <a:endParaRPr lang="ru-RU" sz="1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Захват Дании и Норвегии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838200"/>
            <a:ext cx="44958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Пользуясь бездействием противника, немецкое командование решило захватить Данию и Норвегию, чтобы иметь надёжные базы  для развёртывания  морских операций в Северной Атлантике. С нейтралитетом этих стран Гитлер и не думал считаться.   </a:t>
            </a:r>
            <a:r>
              <a:rPr lang="ru-RU" sz="1800" b="1" dirty="0" smtClean="0"/>
              <a:t>9 апреля 1940 года  немецкие войска высадились в Копенгагене и нескольких портах Норвегии</a:t>
            </a:r>
            <a:r>
              <a:rPr lang="ru-RU" sz="1800" dirty="0" smtClean="0"/>
              <a:t>. Датское правительство капитулировало в тот же день, а норвежское – призвало к сопротивлению и обратилось за помощью к Англии. </a:t>
            </a:r>
          </a:p>
          <a:p>
            <a:pPr>
              <a:buNone/>
            </a:pPr>
            <a:r>
              <a:rPr lang="ru-RU" sz="1800" dirty="0" smtClean="0"/>
              <a:t> Однако сил сопротивления было недостаточно и вскоре  король и правительство  выехали в Лондон, а в </a:t>
            </a:r>
            <a:r>
              <a:rPr lang="ru-RU" sz="1800" b="1" dirty="0" smtClean="0"/>
              <a:t>Норвегии  у власти был поставлен местный фашист  </a:t>
            </a:r>
            <a:r>
              <a:rPr lang="ru-RU" sz="1800" b="1" dirty="0" err="1" smtClean="0"/>
              <a:t>Видкун</a:t>
            </a:r>
            <a:r>
              <a:rPr lang="ru-RU" sz="1800" b="1" dirty="0" smtClean="0"/>
              <a:t> Квислинг. </a:t>
            </a:r>
            <a:endParaRPr lang="ru-RU" sz="1800" b="1" dirty="0"/>
          </a:p>
        </p:txBody>
      </p:sp>
      <p:sp>
        <p:nvSpPr>
          <p:cNvPr id="1026" name="AutoShape 2" descr="Дания во Второй мировой войне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емен\Desktop\450px-Schalburgerblegdamsv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2743200" cy="3155068"/>
          </a:xfrm>
          <a:prstGeom prst="rect">
            <a:avLst/>
          </a:prstGeom>
          <a:noFill/>
        </p:spPr>
      </p:pic>
      <p:pic>
        <p:nvPicPr>
          <p:cNvPr id="1028" name="Picture 4" descr="C:\Users\Семен\Desktop\750px-Норвег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962400"/>
            <a:ext cx="3048000" cy="2629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Разгром Франции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56388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Как и в Первой Мировой войне командование вермахта планировало нанести основной удар по Франции  через территорию нейтральных Бельгии и Люксембурга.  Но главным направлением теперь стал на Париж, а на </a:t>
            </a:r>
            <a:r>
              <a:rPr lang="ru-RU" sz="1800" b="1" dirty="0" smtClean="0"/>
              <a:t>порт Кале. </a:t>
            </a:r>
            <a:r>
              <a:rPr lang="ru-RU" sz="1800" dirty="0" smtClean="0"/>
              <a:t>Предполагалось прижать противника к берегу и уничтожить его.  </a:t>
            </a:r>
          </a:p>
          <a:p>
            <a:pPr>
              <a:buNone/>
            </a:pPr>
            <a:r>
              <a:rPr lang="ru-RU" sz="1800" dirty="0" smtClean="0"/>
              <a:t>Наступление началось 10 мая 1940 года. Танковые клинья пробивали оборону и выходили в тыл противнику. К 20 мая немецкие войска вышли к Кале и прижали 340- тысячную группировку в районе Дюнкерка. В течение двух недель Англия эвакуировала морем  войска под огнём противника. </a:t>
            </a:r>
          </a:p>
          <a:p>
            <a:pPr>
              <a:buNone/>
            </a:pPr>
            <a:r>
              <a:rPr lang="ru-RU" sz="1800" dirty="0" smtClean="0"/>
              <a:t>Техника досталась врагу.  Немецкие войска </a:t>
            </a:r>
            <a:r>
              <a:rPr lang="ru-RU" sz="1800" b="1" dirty="0" smtClean="0"/>
              <a:t>14 июня </a:t>
            </a:r>
            <a:r>
              <a:rPr lang="ru-RU" sz="1800" dirty="0" smtClean="0"/>
              <a:t>вошли в столицу Франции – Париж. Глава правительства </a:t>
            </a:r>
            <a:r>
              <a:rPr lang="ru-RU" sz="1800" dirty="0" err="1" smtClean="0"/>
              <a:t>Петэн</a:t>
            </a:r>
            <a:r>
              <a:rPr lang="ru-RU" sz="1800" dirty="0" smtClean="0"/>
              <a:t> запросил перемирия. Франция была поделена: северная была оккупирована немцами, в южной установился  прогерманский режим маршала </a:t>
            </a:r>
            <a:r>
              <a:rPr lang="ru-RU" sz="1800" dirty="0" err="1" smtClean="0"/>
              <a:t>Петэна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9458" name="Picture 2" descr="C:\Users\Семен\Desktop\1200px-France_map_Lambert-93_with_regions_and_departments-occupation-ru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200400"/>
            <a:ext cx="3657600" cy="3505200"/>
          </a:xfrm>
          <a:prstGeom prst="rect">
            <a:avLst/>
          </a:prstGeom>
          <a:noFill/>
        </p:spPr>
      </p:pic>
      <p:pic>
        <p:nvPicPr>
          <p:cNvPr id="19459" name="Picture 3" descr="C:\Users\Семен\Desktop\unname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762000"/>
            <a:ext cx="3505200" cy="2370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Битва за Англию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066800"/>
            <a:ext cx="53340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К концу лета 1940 года только Англия  противостояла агрессии Англии в Европе. Премьер – министром стал У. Черчилль. </a:t>
            </a:r>
          </a:p>
          <a:p>
            <a:pPr>
              <a:buNone/>
            </a:pPr>
            <a:r>
              <a:rPr lang="ru-RU" sz="1800" dirty="0" smtClean="0"/>
              <a:t>По настоянию главнокомандующего немецкими ВВС Германа Геринга Англия должна быть подвергнута тотальным воздушным бомбардировкам. Почти вся авиация  Германии была переброшена в Северную Францию и началась </a:t>
            </a:r>
            <a:r>
              <a:rPr lang="ru-RU" sz="1800" b="1" dirty="0" smtClean="0"/>
              <a:t>битва за Англию.  </a:t>
            </a:r>
            <a:r>
              <a:rPr lang="ru-RU" sz="1800" dirty="0" smtClean="0"/>
              <a:t>В ней приняло участие более 2-х тысяч самолётов. Начавшись в июле 1940 года, она продолжалась до поздней осени, но Англия не капитулировала. </a:t>
            </a:r>
          </a:p>
          <a:p>
            <a:pPr>
              <a:buNone/>
            </a:pPr>
            <a:r>
              <a:rPr lang="ru-RU" sz="1800" b="1" dirty="0" smtClean="0"/>
              <a:t> Битва за Атлантику. </a:t>
            </a:r>
            <a:r>
              <a:rPr lang="ru-RU" sz="1800" dirty="0" smtClean="0"/>
              <a:t>Германия предприняла попытку перерезать атлантические коммуникации Англии. У Германии было около 200 подводных лодок, которые вели беспощадную борьбу против транспортных судов. В Англии была введена карточная система.</a:t>
            </a:r>
            <a:endParaRPr lang="ru-RU" sz="1800" dirty="0"/>
          </a:p>
        </p:txBody>
      </p:sp>
      <p:sp>
        <p:nvSpPr>
          <p:cNvPr id="20482" name="AutoShape 2" descr="Уинстон Черчилль - последний из великобританцев | Журнал ПАРТН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 descr="C:\Users\Семен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762000"/>
            <a:ext cx="3191916" cy="2124075"/>
          </a:xfrm>
          <a:prstGeom prst="rect">
            <a:avLst/>
          </a:prstGeom>
          <a:noFill/>
        </p:spPr>
      </p:pic>
      <p:pic>
        <p:nvPicPr>
          <p:cNvPr id="20484" name="Picture 4" descr="C:\Users\Семен\Desktop\Battle_of_britain_air_obser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724400"/>
            <a:ext cx="2690537" cy="1997075"/>
          </a:xfrm>
          <a:prstGeom prst="rect">
            <a:avLst/>
          </a:prstGeom>
          <a:noFill/>
        </p:spPr>
      </p:pic>
      <p:pic>
        <p:nvPicPr>
          <p:cNvPr id="20485" name="Picture 5" descr="C:\Users\Семен\Desktop\nintchdbpict0003521440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743200"/>
            <a:ext cx="2971800" cy="2049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Военные действия в Африке и на Балканах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0400" y="838200"/>
            <a:ext cx="5791200" cy="5715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В Африке военные действия против англичан вела итальянская армия.  Но англичане сумели вытеснить их из Египта и принудить к капитуляции в Эфиопии. Гитлер перебросил в Африку бронетанковый и авиационный корпуса. В марте 1940 года </a:t>
            </a:r>
            <a:r>
              <a:rPr lang="ru-RU" sz="1800" dirty="0" err="1" smtClean="0"/>
              <a:t>итало</a:t>
            </a:r>
            <a:r>
              <a:rPr lang="ru-RU" sz="1800" dirty="0" smtClean="0"/>
              <a:t> – немецкие войска перешли в наступление, но были остановлены в 100 км от Александрии. Суэцкий канал остался в руках союзников.</a:t>
            </a:r>
          </a:p>
          <a:p>
            <a:pPr>
              <a:buNone/>
            </a:pPr>
            <a:r>
              <a:rPr lang="ru-RU" sz="1800" dirty="0" smtClean="0"/>
              <a:t> на Балканах итальянская армия начала наступление из Албании на Грецию, нов Греции высадился  британский экспедиционный корпус. И опять Гитлеру пришлось помогать итальянской армии.</a:t>
            </a:r>
          </a:p>
          <a:p>
            <a:pPr>
              <a:buNone/>
            </a:pPr>
            <a:r>
              <a:rPr lang="ru-RU" sz="1800" dirty="0" smtClean="0"/>
              <a:t> 6 апреля 1940 года с территории Болгарии немецкие войска нанесли удар по Югославии и Греции.  Югославия капитулировала 17 апреля, а Греция – 23 апреля. Британский корпус эвакуировался в Египет. </a:t>
            </a:r>
          </a:p>
          <a:p>
            <a:pPr>
              <a:buNone/>
            </a:pPr>
            <a:r>
              <a:rPr lang="ru-RU" sz="1800" dirty="0" smtClean="0"/>
              <a:t> К весне 1940 года Европа  находилась под властью Гитлера.</a:t>
            </a:r>
            <a:endParaRPr lang="ru-RU" sz="1800" dirty="0"/>
          </a:p>
        </p:txBody>
      </p:sp>
      <p:pic>
        <p:nvPicPr>
          <p:cNvPr id="21506" name="Picture 2" descr="C:\Users\Семен\Desktop\400px-Second_world_war_europe_1940_map_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3124200" cy="3256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953</Words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 Вторая Мировая война   начальный период 1939 -1941 г.г.</vt:lpstr>
      <vt:lpstr> Масштаб войны</vt:lpstr>
      <vt:lpstr> Начало войны</vt:lpstr>
      <vt:lpstr>Польша – первая жертва войны</vt:lpstr>
      <vt:lpstr>  Странная война Англии и Франции</vt:lpstr>
      <vt:lpstr>Захват Дании и Норвегии</vt:lpstr>
      <vt:lpstr> Разгром Франции</vt:lpstr>
      <vt:lpstr>Битва за Англию</vt:lpstr>
      <vt:lpstr>Военные действия в Африке и на Балканах</vt:lpstr>
      <vt:lpstr> Тройственный пакт</vt:lpstr>
      <vt:lpstr> 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Вторая Мировая война   начальный период 1939 -1941 г.г.</dc:title>
  <dc:creator>Семен</dc:creator>
  <cp:lastModifiedBy>Семен</cp:lastModifiedBy>
  <cp:revision>17</cp:revision>
  <dcterms:created xsi:type="dcterms:W3CDTF">2021-10-03T22:28:44Z</dcterms:created>
  <dcterms:modified xsi:type="dcterms:W3CDTF">2021-10-04T01:01:55Z</dcterms:modified>
</cp:coreProperties>
</file>