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8" r:id="rId11"/>
    <p:sldId id="265" r:id="rId12"/>
    <p:sldId id="266" r:id="rId13"/>
    <p:sldId id="269" r:id="rId14"/>
    <p:sldId id="271" r:id="rId15"/>
    <p:sldId id="272" r:id="rId16"/>
    <p:sldId id="277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ipedia.ru/articles/article/show/ziemlia_i_volia" TargetMode="External"/><Relationship Id="rId2" Type="http://schemas.openxmlformats.org/officeDocument/2006/relationships/hyperlink" Target="http://ripedia.ru/articles/article/show/narodnichiestvo_shub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343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Революционное </a:t>
            </a:r>
            <a:r>
              <a:rPr lang="en-US" dirty="0" smtClean="0"/>
              <a:t> </a:t>
            </a:r>
            <a:r>
              <a:rPr lang="ru-RU" dirty="0" smtClean="0"/>
              <a:t>народничество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история 9 класс</a:t>
            </a:r>
            <a:endParaRPr lang="ru-RU" dirty="0"/>
          </a:p>
        </p:txBody>
      </p:sp>
      <p:pic>
        <p:nvPicPr>
          <p:cNvPr id="1026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19200"/>
            <a:ext cx="4798495" cy="3124200"/>
          </a:xfrm>
          <a:prstGeom prst="rect">
            <a:avLst/>
          </a:prstGeom>
          <a:noFill/>
        </p:spPr>
      </p:pic>
      <p:pic>
        <p:nvPicPr>
          <p:cNvPr id="1027" name="Picture 3" descr="C:\Users\Семен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30" y="1243460"/>
            <a:ext cx="3505570" cy="294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Хождение в народ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62000"/>
            <a:ext cx="7315200" cy="5867400"/>
          </a:xfrm>
        </p:spPr>
        <p:txBody>
          <a:bodyPr>
            <a:normAutofit fontScale="55000" lnSpcReduction="20000"/>
          </a:bodyPr>
          <a:lstStyle/>
          <a:p>
            <a:pPr fontAlgn="t">
              <a:buNone/>
            </a:pPr>
            <a:r>
              <a:rPr lang="ru-RU" b="1" dirty="0" smtClean="0"/>
              <a:t>  -   Массовое движение революционных народников в деревню для пропаганды социалистических идей и подготовки крестьянской революции.</a:t>
            </a:r>
          </a:p>
          <a:p>
            <a:pPr fontAlgn="t"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Первая попытка была предпринята весной 1873 г. </a:t>
            </a:r>
            <a:r>
              <a:rPr lang="ru-RU" dirty="0" smtClean="0"/>
              <a:t>Осенью 1873 г. народники стали готовить массовое хождение в народ, разрабатывали его маршруты, запасались пропагандистской литературой, крестьянской одеждой, в специальных мастерских обучались народным ремеслам. </a:t>
            </a:r>
          </a:p>
          <a:p>
            <a:pPr fontAlgn="t">
              <a:buNone/>
            </a:pPr>
            <a:r>
              <a:rPr lang="ru-RU" b="1" dirty="0" smtClean="0"/>
              <a:t>Массовое движение </a:t>
            </a:r>
            <a:r>
              <a:rPr lang="ru-RU" dirty="0" smtClean="0"/>
              <a:t>началось весной </a:t>
            </a:r>
            <a:r>
              <a:rPr lang="ru-RU" b="1" dirty="0" smtClean="0"/>
              <a:t>1874 г. и охватило 37 губерний. Участники хождения в народ не имели единой программы, </a:t>
            </a:r>
            <a:r>
              <a:rPr lang="ru-RU" dirty="0" smtClean="0"/>
              <a:t>некоторые выступали за постепенную подготовку к революции, другие </a:t>
            </a:r>
            <a:r>
              <a:rPr lang="ru-RU" b="1" dirty="0" smtClean="0"/>
              <a:t>призывали крестьян захватывать помещичьи земли, </a:t>
            </a:r>
            <a:r>
              <a:rPr lang="ru-RU" dirty="0" smtClean="0"/>
              <a:t>свергнуть самодержавный строй и т.д. </a:t>
            </a:r>
          </a:p>
          <a:p>
            <a:pPr fontAlgn="t">
              <a:buNone/>
            </a:pPr>
            <a:r>
              <a:rPr lang="ru-RU" dirty="0" smtClean="0"/>
              <a:t>Они сходились в том, что России необходима революция в интересах крестьянства</a:t>
            </a:r>
            <a:r>
              <a:rPr lang="ru-RU" b="1" dirty="0" smtClean="0"/>
              <a:t>. Поднять крестьян на социальный переворот не </a:t>
            </a:r>
            <a:r>
              <a:rPr lang="ru-RU" dirty="0" smtClean="0"/>
              <a:t>удалось, они не восприняли агитацию городской молодежи всерьез. К концу 1874 г. было арестовано свыше 4000 человек, в октябре 1877 г. активные участники этого движения были осуждены на “процессе 193-х”. </a:t>
            </a:r>
          </a:p>
          <a:p>
            <a:pPr fontAlgn="t">
              <a:buNone/>
            </a:pPr>
            <a:r>
              <a:rPr lang="ru-RU" dirty="0" smtClean="0"/>
              <a:t>Однако опыт «хождения» оказался важнее для дальнейшего развития </a:t>
            </a:r>
            <a:r>
              <a:rPr lang="ru-RU" dirty="0" smtClean="0">
                <a:hlinkClick r:id="rId2"/>
              </a:rPr>
              <a:t>народничества</a:t>
            </a:r>
            <a:r>
              <a:rPr lang="ru-RU" dirty="0" smtClean="0"/>
              <a:t>. “</a:t>
            </a:r>
            <a:r>
              <a:rPr lang="ru-RU" dirty="0" smtClean="0">
                <a:hlinkClick r:id="rId3"/>
              </a:rPr>
              <a:t>Земля и воля</a:t>
            </a:r>
            <a:r>
              <a:rPr lang="ru-RU" dirty="0" smtClean="0"/>
              <a:t>” предприняла </a:t>
            </a:r>
            <a:r>
              <a:rPr lang="ru-RU" b="1" dirty="0" smtClean="0"/>
              <a:t>новую попытку установить контакты с крестьянами, создавая поселения народников в деревне. Члены организации жили среди крестьян, работая учителями, врачами и др.</a:t>
            </a:r>
          </a:p>
          <a:p>
            <a:endParaRPr lang="ru-RU" dirty="0"/>
          </a:p>
        </p:txBody>
      </p:sp>
      <p:pic>
        <p:nvPicPr>
          <p:cNvPr id="10243" name="Picture 3" descr="C:\Users\Семен\Desktop\art_62_04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9864" y="762001"/>
            <a:ext cx="2234136" cy="2133600"/>
          </a:xfrm>
          <a:prstGeom prst="rect">
            <a:avLst/>
          </a:prstGeom>
          <a:noFill/>
        </p:spPr>
      </p:pic>
      <p:pic>
        <p:nvPicPr>
          <p:cNvPr id="10244" name="Picture 4" descr="C:\Users\Семен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4700" y="4876800"/>
            <a:ext cx="2019300" cy="1652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Раскол « Земли и воли»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160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После « Хождения в народ» участники движения разделились:  одни считали, что надо вести пропаганду среди крестьян и готовить их к революции, а другие не хотели так долго ждать и считали, что </a:t>
            </a:r>
            <a:r>
              <a:rPr lang="ru-RU" sz="1800" b="1" u="sng" dirty="0" smtClean="0"/>
              <a:t>террор против высших чиновников и убийство царя  «всколыхнёт революцию». Группа « Народная воля» приговорила Александра </a:t>
            </a:r>
            <a:r>
              <a:rPr lang="en-US" sz="1800" b="1" u="sng" dirty="0" smtClean="0"/>
              <a:t>II </a:t>
            </a:r>
            <a:r>
              <a:rPr lang="ru-RU" sz="1800" b="1" u="sng" dirty="0" smtClean="0"/>
              <a:t> к казни.</a:t>
            </a:r>
            <a:endParaRPr lang="ru-RU" sz="1800" b="1" u="sng" dirty="0"/>
          </a:p>
        </p:txBody>
      </p:sp>
      <p:pic>
        <p:nvPicPr>
          <p:cNvPr id="6" name="Picture 2" descr="C:\Users\Семен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90800"/>
            <a:ext cx="545782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Охота на царя»</a:t>
            </a:r>
            <a:endParaRPr lang="ru-RU" dirty="0"/>
          </a:p>
        </p:txBody>
      </p:sp>
      <p:pic>
        <p:nvPicPr>
          <p:cNvPr id="12291" name="Picture 3" descr="C:\Users\Семен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001000" cy="54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Первое покушение</a:t>
            </a:r>
            <a:endParaRPr lang="ru-RU" dirty="0"/>
          </a:p>
        </p:txBody>
      </p:sp>
      <p:pic>
        <p:nvPicPr>
          <p:cNvPr id="6" name="Picture 2" descr="C:\Users\Семен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648200" cy="4411089"/>
          </a:xfrm>
          <a:prstGeom prst="rect">
            <a:avLst/>
          </a:prstGeom>
          <a:noFill/>
        </p:spPr>
      </p:pic>
      <p:pic>
        <p:nvPicPr>
          <p:cNvPr id="7" name="Picture 2" descr="C:\Users\Семен\Desktop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590800"/>
            <a:ext cx="469582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Второе покушение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5410200" cy="5715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Семен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848225" cy="4419600"/>
          </a:xfrm>
          <a:prstGeom prst="rect">
            <a:avLst/>
          </a:prstGeom>
          <a:noFill/>
        </p:spPr>
      </p:pic>
      <p:pic>
        <p:nvPicPr>
          <p:cNvPr id="5" name="Picture 2" descr="C:\Users\Семен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4958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Третье покушение</a:t>
            </a:r>
            <a:endParaRPr lang="ru-RU" dirty="0"/>
          </a:p>
        </p:txBody>
      </p:sp>
      <p:pic>
        <p:nvPicPr>
          <p:cNvPr id="16388" name="Picture 4" descr="C:\Users\Семен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001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5" descr="C:\Users\Семен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Пятое покушение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990600"/>
            <a:ext cx="3657600" cy="3429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Пятое покушение на Александра </a:t>
            </a:r>
            <a:r>
              <a:rPr lang="en-US" sz="1800" dirty="0" smtClean="0"/>
              <a:t>II </a:t>
            </a:r>
            <a:r>
              <a:rPr lang="ru-RU" sz="1800" dirty="0" smtClean="0"/>
              <a:t>подготовил наш земляк Степан </a:t>
            </a:r>
            <a:r>
              <a:rPr lang="ru-RU" sz="1800" b="1" dirty="0" smtClean="0"/>
              <a:t>Халтурин,</a:t>
            </a:r>
            <a:r>
              <a:rPr lang="ru-RU" sz="1800" dirty="0" smtClean="0"/>
              <a:t> который работа в Зимнем дворце краснодеревщиком. Он скопил в своей комнате под царской столовой несколько килограммов взрывчатки и </a:t>
            </a:r>
            <a:r>
              <a:rPr lang="ru-RU" sz="1800" b="1" dirty="0" smtClean="0"/>
              <a:t>осуществил взрыв, но царь с семьёй опоздал на обед и остался жив</a:t>
            </a:r>
            <a:r>
              <a:rPr lang="ru-RU" sz="1800" b="1" dirty="0" smtClean="0"/>
              <a:t>.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Погибло 11 солдат.</a:t>
            </a:r>
            <a:endParaRPr lang="ru-RU" sz="1800" b="1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Picture 2" descr="C:\Users\Семен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6390" y="838200"/>
            <a:ext cx="4155209" cy="4495800"/>
          </a:xfrm>
          <a:prstGeom prst="rect">
            <a:avLst/>
          </a:prstGeom>
          <a:noFill/>
        </p:spPr>
      </p:pic>
      <p:pic>
        <p:nvPicPr>
          <p:cNvPr id="1026" name="Picture 2" descr="C:\Users\Семен\Desktop\330px-Monument_to_Stepan_Khaltur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911600"/>
            <a:ext cx="2209800" cy="2946400"/>
          </a:xfrm>
          <a:prstGeom prst="rect">
            <a:avLst/>
          </a:prstGeom>
          <a:noFill/>
        </p:spPr>
      </p:pic>
      <p:pic>
        <p:nvPicPr>
          <p:cNvPr id="1027" name="Picture 3" descr="C:\Users\Семен\Desktop\Stepan_Khaltur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91000"/>
            <a:ext cx="19050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Убийство императора  - Освободителя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4648200" cy="548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5" name="Picture 3" descr="C:\Users\Семен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Первомартовцы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Семен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народничества</a:t>
            </a:r>
            <a:endParaRPr lang="ru-RU" dirty="0"/>
          </a:p>
        </p:txBody>
      </p:sp>
      <p:pic>
        <p:nvPicPr>
          <p:cNvPr id="2050" name="Picture 2" descr="C:\Users\Семен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800099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Казнь </a:t>
            </a:r>
            <a:r>
              <a:rPr lang="ru-RU" dirty="0" err="1" smtClean="0"/>
              <a:t>первомартовцев</a:t>
            </a:r>
            <a:endParaRPr lang="ru-RU" dirty="0"/>
          </a:p>
        </p:txBody>
      </p:sp>
      <p:pic>
        <p:nvPicPr>
          <p:cNvPr id="14339" name="Picture 3" descr="C:\Users\Семен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610599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3657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Параграфы №№ 18 и 19 – учить.  </a:t>
            </a:r>
          </a:p>
          <a:p>
            <a:pPr>
              <a:buNone/>
            </a:pPr>
            <a:r>
              <a:rPr lang="ru-RU" sz="2000" dirty="0" smtClean="0"/>
              <a:t> Знать определения: </a:t>
            </a:r>
            <a:r>
              <a:rPr lang="ru-RU" sz="2000" b="1" dirty="0" smtClean="0"/>
              <a:t>народничество, пропаганда, хождение в народ,  индивидуальный террор,   народовольцы, </a:t>
            </a:r>
            <a:r>
              <a:rPr lang="ru-RU" sz="2000" b="1" dirty="0" err="1" smtClean="0"/>
              <a:t>первомартовцы</a:t>
            </a:r>
            <a:r>
              <a:rPr lang="ru-RU" sz="2000" b="1" dirty="0" smtClean="0"/>
              <a:t>, популизм ( </a:t>
            </a:r>
            <a:r>
              <a:rPr lang="ru-RU" sz="2000" b="1" dirty="0" err="1" smtClean="0"/>
              <a:t>стр</a:t>
            </a:r>
            <a:r>
              <a:rPr lang="ru-RU" sz="2000" b="1" dirty="0" smtClean="0"/>
              <a:t> 164 учебника</a:t>
            </a:r>
            <a:r>
              <a:rPr lang="ru-RU" sz="2000" b="1" smtClean="0"/>
              <a:t>),  экстремизм </a:t>
            </a:r>
            <a:r>
              <a:rPr lang="ru-RU" sz="2000" b="1" dirty="0" smtClean="0"/>
              <a:t>( </a:t>
            </a:r>
            <a:r>
              <a:rPr lang="ru-RU" sz="2000" b="1" dirty="0" err="1" smtClean="0"/>
              <a:t>стр</a:t>
            </a:r>
            <a:r>
              <a:rPr lang="ru-RU" sz="2000" b="1" dirty="0" smtClean="0"/>
              <a:t> 160 )</a:t>
            </a:r>
          </a:p>
          <a:p>
            <a:pPr>
              <a:buNone/>
            </a:pPr>
            <a:r>
              <a:rPr lang="ru-RU" sz="2000" b="1" dirty="0" smtClean="0"/>
              <a:t> характеризовать </a:t>
            </a:r>
            <a:r>
              <a:rPr lang="ru-RU" sz="2000" dirty="0" smtClean="0"/>
              <a:t>течения в народничестве и их лидеров,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уметь называть </a:t>
            </a:r>
            <a:r>
              <a:rPr lang="ru-RU" sz="2000" dirty="0" smtClean="0"/>
              <a:t>народнические организации и давать их характеристику. </a:t>
            </a:r>
            <a:endParaRPr lang="ru-RU" sz="2000" dirty="0"/>
          </a:p>
        </p:txBody>
      </p:sp>
      <p:pic>
        <p:nvPicPr>
          <p:cNvPr id="20483" name="Picture 3" descr="C:\Users\Семен\Desktop\spas_na_krov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437" y="1905000"/>
            <a:ext cx="5096563" cy="339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движения народников</a:t>
            </a:r>
            <a:endParaRPr lang="ru-RU" dirty="0"/>
          </a:p>
        </p:txBody>
      </p:sp>
      <p:pic>
        <p:nvPicPr>
          <p:cNvPr id="6" name="Picture 2" descr="C:\Users\Семен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4343400" cy="3200400"/>
          </a:xfrm>
          <a:prstGeom prst="rect">
            <a:avLst/>
          </a:prstGeom>
          <a:noFill/>
        </p:spPr>
      </p:pic>
      <p:pic>
        <p:nvPicPr>
          <p:cNvPr id="3075" name="Picture 3" descr="C:\Users\Семен\Desktop\411px-Барским_крестьяна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19200"/>
            <a:ext cx="3200400" cy="4500806"/>
          </a:xfrm>
          <a:prstGeom prst="rect">
            <a:avLst/>
          </a:prstGeom>
          <a:noFill/>
        </p:spPr>
      </p:pic>
      <p:pic>
        <p:nvPicPr>
          <p:cNvPr id="3076" name="Picture 4" descr="C:\Users\Семен\Desktop\chernyshev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419600"/>
            <a:ext cx="2131786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Бунтарское течение в народничестве</a:t>
            </a:r>
            <a:endParaRPr lang="ru-RU" dirty="0"/>
          </a:p>
        </p:txBody>
      </p:sp>
      <p:pic>
        <p:nvPicPr>
          <p:cNvPr id="4098" name="Picture 2" descr="C:\Users\Семен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Пропагандистское течение в народничестве</a:t>
            </a:r>
            <a:endParaRPr lang="ru-RU" sz="3200" dirty="0"/>
          </a:p>
        </p:txBody>
      </p:sp>
      <p:pic>
        <p:nvPicPr>
          <p:cNvPr id="5122" name="Picture 2" descr="C:\Users\Семен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1295400"/>
            <a:ext cx="8153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Заговорщическое течение в народничестве</a:t>
            </a:r>
            <a:endParaRPr lang="ru-RU" sz="3200" dirty="0"/>
          </a:p>
        </p:txBody>
      </p:sp>
      <p:pic>
        <p:nvPicPr>
          <p:cNvPr id="6146" name="Picture 2" descr="C:\Users\Семен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30579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емен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61059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Народная расправа Сергея Нечаева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914400"/>
            <a:ext cx="51054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Самой радикальной была организация  </a:t>
            </a:r>
            <a:r>
              <a:rPr lang="ru-RU" sz="1800" b="1" dirty="0" smtClean="0"/>
              <a:t>« Народная расправа» Сергея Нечаева.  </a:t>
            </a:r>
          </a:p>
          <a:p>
            <a:pPr>
              <a:buNone/>
            </a:pPr>
            <a:r>
              <a:rPr lang="ru-RU" sz="1800" dirty="0" smtClean="0"/>
              <a:t> Внутри неё была железная дисциплина и конспирация. Самого Нечаева знали только несколько руководителей ячеек. Рядовые члены организации не знали друг друга и Нечаева.  </a:t>
            </a:r>
          </a:p>
          <a:p>
            <a:pPr>
              <a:buNone/>
            </a:pPr>
            <a:r>
              <a:rPr lang="ru-RU" sz="1800" dirty="0" smtClean="0"/>
              <a:t> Студент Иванов отказался выполнять задание организации и </a:t>
            </a:r>
            <a:r>
              <a:rPr lang="ru-RU" sz="1800" b="1" dirty="0" smtClean="0"/>
              <a:t>Нечаев приговорил его к казни</a:t>
            </a:r>
            <a:r>
              <a:rPr lang="ru-RU" sz="1800" dirty="0" smtClean="0"/>
              <a:t>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Политический сыск довольно быстро вышел на виновных в убийстве. Этому помогла хорошая аналитическая работа - проверка связей погибшего, привязка его перемещений по месту и времени в последние сутки жизни, изучение переписки и т.п. Уже 20 декабря газеты назвали Сергея Нечаева в числе причастных к преступлению, а 25 декабря он был назван "убийцей". </a:t>
            </a:r>
            <a:r>
              <a:rPr lang="ru-RU" sz="1800" dirty="0" err="1" smtClean="0"/>
              <a:t>Сыскари</a:t>
            </a:r>
            <a:r>
              <a:rPr lang="ru-RU" sz="1800" dirty="0" smtClean="0"/>
              <a:t> быстро определились с кругом подельников, которых без промедления и арестовали. Сам </a:t>
            </a:r>
            <a:r>
              <a:rPr lang="ru-RU" sz="1800" b="1" u="sng" dirty="0" smtClean="0"/>
              <a:t>Нечаев бежал в Швейцарию, откуда его впоследствии выдали российским властям.</a:t>
            </a:r>
            <a:endParaRPr lang="ru-RU" sz="1800" b="1" u="sng" dirty="0"/>
          </a:p>
        </p:txBody>
      </p:sp>
      <p:pic>
        <p:nvPicPr>
          <p:cNvPr id="6" name="Picture 2" descr="C:\Users\Семен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838200"/>
            <a:ext cx="3534621" cy="3048000"/>
          </a:xfrm>
          <a:prstGeom prst="rect">
            <a:avLst/>
          </a:prstGeom>
          <a:noFill/>
        </p:spPr>
      </p:pic>
      <p:pic>
        <p:nvPicPr>
          <p:cNvPr id="8195" name="Picture 3" descr="C:\Users\Семен\Desktop\lenta_004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83000"/>
            <a:ext cx="2133600" cy="3175000"/>
          </a:xfrm>
          <a:prstGeom prst="rect">
            <a:avLst/>
          </a:prstGeom>
          <a:noFill/>
        </p:spPr>
      </p:pic>
      <p:pic>
        <p:nvPicPr>
          <p:cNvPr id="8196" name="Picture 4" descr="C:\Users\Семен\Desktop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962400"/>
            <a:ext cx="1800225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мен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60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527</Words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Революционное  народничество</vt:lpstr>
      <vt:lpstr>Понятие народничества</vt:lpstr>
      <vt:lpstr>Начало движения народников</vt:lpstr>
      <vt:lpstr>Бунтарское течение в народничестве</vt:lpstr>
      <vt:lpstr>Пропагандистское течение в народничестве</vt:lpstr>
      <vt:lpstr>Заговорщическое течение в народничестве</vt:lpstr>
      <vt:lpstr>Слайд 7</vt:lpstr>
      <vt:lpstr> Народная расправа Сергея Нечаева</vt:lpstr>
      <vt:lpstr>Слайд 9</vt:lpstr>
      <vt:lpstr>Хождение в народ</vt:lpstr>
      <vt:lpstr>Раскол « Земли и воли»</vt:lpstr>
      <vt:lpstr>« Охота на царя»</vt:lpstr>
      <vt:lpstr>Первое покушение</vt:lpstr>
      <vt:lpstr>Второе покушение</vt:lpstr>
      <vt:lpstr>Третье покушение</vt:lpstr>
      <vt:lpstr>Слайд 16</vt:lpstr>
      <vt:lpstr>Пятое покушение</vt:lpstr>
      <vt:lpstr>Убийство императора  - Освободителя</vt:lpstr>
      <vt:lpstr>Первомартовцы</vt:lpstr>
      <vt:lpstr>Казнь первомартовцев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Народничество</dc:title>
  <dc:creator>Семен</dc:creator>
  <cp:lastModifiedBy>Семен</cp:lastModifiedBy>
  <cp:revision>12</cp:revision>
  <dcterms:created xsi:type="dcterms:W3CDTF">2021-04-10T03:32:43Z</dcterms:created>
  <dcterms:modified xsi:type="dcterms:W3CDTF">2021-04-10T05:01:02Z</dcterms:modified>
</cp:coreProperties>
</file>