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6" r:id="rId2"/>
    <p:sldId id="274" r:id="rId3"/>
    <p:sldId id="275" r:id="rId4"/>
    <p:sldId id="276" r:id="rId5"/>
    <p:sldId id="278" r:id="rId6"/>
    <p:sldId id="279" r:id="rId7"/>
    <p:sldId id="280" r:id="rId8"/>
    <p:sldId id="270" r:id="rId9"/>
    <p:sldId id="256" r:id="rId10"/>
    <p:sldId id="257" r:id="rId11"/>
    <p:sldId id="26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8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5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7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8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6432FD-212B-4DFC-B90F-E8B9A3777AB7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6356FD-1393-4D01-A081-B067F62532C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1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экономик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4" y="269975"/>
            <a:ext cx="6160610" cy="46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39928"/>
              </p:ext>
            </p:extLst>
          </p:nvPr>
        </p:nvGraphicFramePr>
        <p:xfrm>
          <a:off x="289214" y="1839565"/>
          <a:ext cx="1176207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518"/>
                <a:gridCol w="2940518"/>
                <a:gridCol w="2940518"/>
                <a:gridCol w="2940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Традиционная</a:t>
                      </a:r>
                      <a:endParaRPr lang="ru-RU" sz="28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Рыночная</a:t>
                      </a:r>
                      <a:endParaRPr lang="ru-RU" sz="28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Командная</a:t>
                      </a:r>
                      <a:endParaRPr lang="ru-RU" sz="28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Смешанная</a:t>
                      </a:r>
                      <a:endParaRPr lang="ru-RU" sz="2800" dirty="0"/>
                    </a:p>
                  </a:txBody>
                  <a:tcPr marL="83386" marR="83386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Ручной труд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Отсталые технологии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Общинное</a:t>
                      </a:r>
                      <a:r>
                        <a:rPr lang="ru-RU" sz="2200" baseline="0" dirty="0" smtClean="0"/>
                        <a:t> ведение хозяйства (коллективная собственность)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 smtClean="0"/>
                        <a:t>Натуральный обмен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 smtClean="0"/>
                        <a:t>Опора на традиции и обычаи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 smtClean="0"/>
                        <a:t>Ведущая отрасль – с/х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2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Многообразие форм собственности (</a:t>
                      </a:r>
                      <a:r>
                        <a:rPr lang="en-US" sz="2200" dirty="0" smtClean="0"/>
                        <a:t>&gt;</a:t>
                      </a:r>
                      <a:r>
                        <a:rPr lang="ru-RU" sz="2200" baseline="0" dirty="0" smtClean="0"/>
                        <a:t> частной</a:t>
                      </a:r>
                      <a:r>
                        <a:rPr lang="ru-RU" sz="220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Предпринимательство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Конкуренция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Свободное ценообразование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Индивидуальные экономические решения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Модернизация</a:t>
                      </a:r>
                      <a:endParaRPr lang="ru-RU" sz="22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Госсобственность</a:t>
                      </a:r>
                      <a:r>
                        <a:rPr lang="ru-RU" sz="2200" baseline="0" dirty="0" smtClean="0"/>
                        <a:t> на средства производства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 smtClean="0"/>
                        <a:t>Централизованное планирование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 smtClean="0"/>
                        <a:t>Социальные гарантии</a:t>
                      </a:r>
                      <a:endParaRPr lang="ru-RU" sz="22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Взаимодействие частной и государственной собственности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/>
                        <a:t>Возможности рыночной</a:t>
                      </a:r>
                      <a:r>
                        <a:rPr lang="ru-RU" sz="2200" baseline="0" dirty="0" smtClean="0"/>
                        <a:t> экономики и государственное регулирование</a:t>
                      </a:r>
                      <a:endParaRPr lang="ru-RU" sz="2200" dirty="0"/>
                    </a:p>
                  </a:txBody>
                  <a:tcPr marL="83386" marR="83386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905" t="64508" r="59714" b="191"/>
          <a:stretch/>
        </p:blipFill>
        <p:spPr>
          <a:xfrm>
            <a:off x="1433249" y="159441"/>
            <a:ext cx="1344786" cy="146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22" y="159441"/>
            <a:ext cx="1870755" cy="15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4913" t="52210" r="39087" b="11018"/>
          <a:stretch/>
        </p:blipFill>
        <p:spPr>
          <a:xfrm>
            <a:off x="6872437" y="76660"/>
            <a:ext cx="943277" cy="16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223" y="159441"/>
            <a:ext cx="2048326" cy="15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017775"/>
              </p:ext>
            </p:extLst>
          </p:nvPr>
        </p:nvGraphicFramePr>
        <p:xfrm>
          <a:off x="231005" y="1674103"/>
          <a:ext cx="1176207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518"/>
                <a:gridCol w="2940518"/>
                <a:gridCol w="2940518"/>
                <a:gridCol w="29405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Рыночная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Командная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Смешанная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86" marR="8338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 стабильность</a:t>
                      </a:r>
                    </a:p>
                    <a:p>
                      <a:endParaRPr lang="ru-RU" sz="2000" baseline="0" dirty="0" smtClean="0"/>
                    </a:p>
                    <a:p>
                      <a:endParaRPr lang="ru-RU" sz="2000" baseline="0" dirty="0" smtClean="0"/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удовлетворение минимальных потребностей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отсутствие технического прогресса</a:t>
                      </a:r>
                    </a:p>
                    <a:p>
                      <a:endParaRPr lang="ru-RU" sz="20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Многообразие товаров и услуг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Экономические свободы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Технический прогресс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Безработица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Неравенство доходов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Экономическая</a:t>
                      </a:r>
                      <a:r>
                        <a:rPr lang="ru-RU" sz="2000" baseline="0" dirty="0" smtClean="0"/>
                        <a:t> нестабильность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Отсутствие социальных гарантий </a:t>
                      </a:r>
                    </a:p>
                    <a:p>
                      <a:endParaRPr lang="ru-RU" sz="20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Стабильность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Социальная защищенность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Концентрация ресурсов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Дефицит или избыток товаров (ошибки планирования)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Отсутствие экономической инициативы</a:t>
                      </a:r>
                    </a:p>
                    <a:p>
                      <a:endParaRPr lang="ru-RU" sz="2000" dirty="0"/>
                    </a:p>
                  </a:txBody>
                  <a:tcPr marL="83386" marR="8338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Конкуренция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Качество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Защита со стороны государства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Общественные товары и услуги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3200" b="1" kern="12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dirty="0" smtClean="0"/>
                        <a:t>Опасности чрезмерного</a:t>
                      </a:r>
                      <a:r>
                        <a:rPr lang="ru-RU" sz="2000" baseline="0" dirty="0" smtClean="0"/>
                        <a:t> вмешательства государства</a:t>
                      </a:r>
                      <a:endParaRPr lang="ru-RU" sz="2000" dirty="0"/>
                    </a:p>
                  </a:txBody>
                  <a:tcPr marL="83386" marR="83386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905" t="64508" r="59714" b="191"/>
          <a:stretch/>
        </p:blipFill>
        <p:spPr>
          <a:xfrm>
            <a:off x="1433249" y="159441"/>
            <a:ext cx="1344786" cy="146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22" y="159441"/>
            <a:ext cx="1870755" cy="15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4913" t="52210" r="39087" b="11018"/>
          <a:stretch/>
        </p:blipFill>
        <p:spPr>
          <a:xfrm>
            <a:off x="6872437" y="76660"/>
            <a:ext cx="943277" cy="16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594" y="76660"/>
            <a:ext cx="2048326" cy="15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1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28" y="2028523"/>
            <a:ext cx="3200400" cy="2286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Вывод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349" y="3811604"/>
            <a:ext cx="6492240" cy="22908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экономическая система существует для решения задачи эффективного использования ресурсов.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93" y="429183"/>
            <a:ext cx="3585926" cy="301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9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обств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39" y="-359688"/>
            <a:ext cx="8786295" cy="78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04261" y="228851"/>
            <a:ext cx="10058400" cy="145075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собственности</a:t>
            </a:r>
          </a:p>
        </p:txBody>
      </p:sp>
      <p:sp>
        <p:nvSpPr>
          <p:cNvPr id="12291" name="Объект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64144" y="2115242"/>
            <a:ext cx="11059427" cy="4023360"/>
          </a:xfrm>
        </p:spPr>
        <p:txBody>
          <a:bodyPr>
            <a:normAutofit/>
          </a:bodyPr>
          <a:lstStyle/>
          <a:p>
            <a:r>
              <a:rPr lang="ru-RU" altLang="ru-RU" sz="3600" b="1" i="1" dirty="0" err="1" smtClean="0">
                <a:solidFill>
                  <a:srgbClr val="C00000"/>
                </a:solidFill>
              </a:rPr>
              <a:t>Юрид.т.зр</a:t>
            </a:r>
            <a:r>
              <a:rPr lang="ru-RU" altLang="ru-RU" sz="3600" b="1" i="1" dirty="0" smtClean="0">
                <a:solidFill>
                  <a:srgbClr val="C00000"/>
                </a:solidFill>
              </a:rPr>
              <a:t>.</a:t>
            </a:r>
            <a:r>
              <a:rPr lang="ru-RU" altLang="ru-RU" sz="3600" dirty="0" smtClean="0"/>
              <a:t> </a:t>
            </a:r>
            <a:r>
              <a:rPr lang="ru-RU" altLang="ru-RU" sz="3600" dirty="0" smtClean="0">
                <a:solidFill>
                  <a:srgbClr val="C00000"/>
                </a:solidFill>
              </a:rPr>
              <a:t>–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это </a:t>
            </a:r>
            <a:r>
              <a:rPr lang="ru-RU" altLang="ru-RU" sz="3600" dirty="0" smtClean="0"/>
              <a:t>совокупность правомочий владения, пользования, распоряжения.</a:t>
            </a:r>
          </a:p>
          <a:p>
            <a:endParaRPr lang="ru-RU" altLang="ru-RU" sz="3600" dirty="0" smtClean="0"/>
          </a:p>
          <a:p>
            <a:r>
              <a:rPr lang="ru-RU" altLang="ru-RU" sz="3600" b="1" i="1" dirty="0" err="1">
                <a:solidFill>
                  <a:srgbClr val="C00000"/>
                </a:solidFill>
              </a:rPr>
              <a:t>Экон.т.зр</a:t>
            </a:r>
            <a:r>
              <a:rPr lang="ru-RU" altLang="ru-RU" sz="3600" b="1" i="1" dirty="0">
                <a:solidFill>
                  <a:srgbClr val="C00000"/>
                </a:solidFill>
              </a:rPr>
              <a:t>. </a:t>
            </a:r>
            <a:r>
              <a:rPr lang="ru-RU" altLang="ru-RU" sz="3600" i="1" dirty="0" smtClean="0">
                <a:solidFill>
                  <a:srgbClr val="C00000"/>
                </a:solidFill>
              </a:rPr>
              <a:t>–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это </a:t>
            </a:r>
            <a:r>
              <a:rPr lang="ru-RU" altLang="ru-RU" sz="3600" dirty="0" smtClean="0"/>
              <a:t>экономические отношения по поводу присвоения , управления и контроля за факторами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3802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16" y="1977253"/>
            <a:ext cx="6286500" cy="4092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собственности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2768843"/>
            <a:ext cx="10058400" cy="402336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600" dirty="0" smtClean="0"/>
              <a:t>Физическое лицо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ru-RU" sz="36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600" dirty="0" smtClean="0"/>
              <a:t>Юридическое лицо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56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собственности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новой вещи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продукт, полученный в  результате использования имущества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наследование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покупка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находка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/клад</a:t>
            </a:r>
          </a:p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пай-взнос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286720"/>
            <a:ext cx="10942918" cy="56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55" y="620737"/>
            <a:ext cx="1130876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изменения формы собственности:</a:t>
            </a:r>
          </a:p>
        </p:txBody>
      </p:sp>
      <p:sp>
        <p:nvSpPr>
          <p:cNvPr id="3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64144" y="2115242"/>
            <a:ext cx="11059427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Национализация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Приватизация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Коллективизация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Конфискация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Экспроприация </a:t>
            </a:r>
            <a:endParaRPr lang="ru-RU" alt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55" y="1494634"/>
            <a:ext cx="3584759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847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669" y="1600200"/>
            <a:ext cx="649224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система – </a:t>
            </a:r>
            <a:r>
              <a:rPr lang="ru-RU" sz="3200" dirty="0" smtClean="0"/>
              <a:t>совокупность способов и методов организации хозяйственной деятельности в процессе решения главных вопросов экономики.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02014"/>
            <a:ext cx="3444240" cy="3379124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latin typeface="Bookman Old Style" panose="02050604050505020204" pitchFamily="18" charset="0"/>
              </a:rPr>
              <a:t>Что</a:t>
            </a:r>
          </a:p>
          <a:p>
            <a:r>
              <a:rPr lang="ru-RU" sz="3600" b="1" dirty="0" smtClean="0">
                <a:latin typeface="Bookman Old Style" panose="02050604050505020204" pitchFamily="18" charset="0"/>
              </a:rPr>
              <a:t>Как</a:t>
            </a:r>
          </a:p>
          <a:p>
            <a:r>
              <a:rPr lang="ru-RU" sz="3600" b="1" dirty="0" smtClean="0">
                <a:latin typeface="Bookman Old Style" panose="02050604050505020204" pitchFamily="18" charset="0"/>
              </a:rPr>
              <a:t>Для кого</a:t>
            </a:r>
          </a:p>
          <a:p>
            <a:endParaRPr lang="ru-RU" sz="3600" b="1" dirty="0">
              <a:latin typeface="Bookman Old Style" panose="02050604050505020204" pitchFamily="18" charset="0"/>
            </a:endParaRPr>
          </a:p>
          <a:p>
            <a:r>
              <a:rPr lang="ru-RU" sz="3600" b="1" dirty="0" smtClean="0">
                <a:latin typeface="Bookman Old Style" panose="02050604050505020204" pitchFamily="18" charset="0"/>
              </a:rPr>
              <a:t>Производить 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313" y="1954081"/>
            <a:ext cx="10993549" cy="183598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Сравнительная характеристика типов экономических систем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4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240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BatangChe</vt:lpstr>
      <vt:lpstr>Bookman Old Style</vt:lpstr>
      <vt:lpstr>Calibri</vt:lpstr>
      <vt:lpstr>Calibri Light</vt:lpstr>
      <vt:lpstr>Wingdings</vt:lpstr>
      <vt:lpstr>Ретро</vt:lpstr>
      <vt:lpstr>Презентация PowerPoint</vt:lpstr>
      <vt:lpstr>Презентация PowerPoint</vt:lpstr>
      <vt:lpstr>Определение собственности</vt:lpstr>
      <vt:lpstr>Субъекты собственности</vt:lpstr>
      <vt:lpstr>Способы создания собственности </vt:lpstr>
      <vt:lpstr>Презентация PowerPoint</vt:lpstr>
      <vt:lpstr>Презентация PowerPoint</vt:lpstr>
      <vt:lpstr>???</vt:lpstr>
      <vt:lpstr>Сравнительная характеристика типов экономических систем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характеристика типов экономических систем</dc:title>
  <dc:creator>user</dc:creator>
  <cp:lastModifiedBy>Анна</cp:lastModifiedBy>
  <cp:revision>28</cp:revision>
  <dcterms:created xsi:type="dcterms:W3CDTF">2018-01-16T12:27:58Z</dcterms:created>
  <dcterms:modified xsi:type="dcterms:W3CDTF">2020-11-02T22:56:26Z</dcterms:modified>
</cp:coreProperties>
</file>