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0"/>
            <a:ext cx="4724400" cy="2133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Российская империя в царствование Николая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38100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9 класс</a:t>
            </a:r>
            <a:endParaRPr lang="ru-RU" dirty="0"/>
          </a:p>
        </p:txBody>
      </p:sp>
      <p:pic>
        <p:nvPicPr>
          <p:cNvPr id="1026" name="Picture 2" descr="C:\Users\Семен\Desktop\190px-Nik._Pavl._by_V._Gol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24150" cy="2971800"/>
          </a:xfrm>
          <a:prstGeom prst="rect">
            <a:avLst/>
          </a:prstGeom>
          <a:noFill/>
        </p:spPr>
      </p:pic>
      <p:pic>
        <p:nvPicPr>
          <p:cNvPr id="1027" name="Picture 3" descr="C:\Users\Семе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"/>
            <a:ext cx="2759075" cy="2971801"/>
          </a:xfrm>
          <a:prstGeom prst="rect">
            <a:avLst/>
          </a:prstGeom>
          <a:noFill/>
        </p:spPr>
      </p:pic>
      <p:pic>
        <p:nvPicPr>
          <p:cNvPr id="4" name="Picture 2" descr="C:\Users\Семен\Desktop\658049d8d9c72e9e74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1"/>
            <a:ext cx="4038600" cy="289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Проверочная работа     по правлению Александра  </a:t>
            </a:r>
            <a:r>
              <a:rPr lang="en-US" dirty="0" smtClean="0"/>
              <a:t>I</a:t>
            </a:r>
            <a:r>
              <a:rPr lang="ru-RU" dirty="0" smtClean="0"/>
              <a:t> в </a:t>
            </a:r>
            <a:r>
              <a:rPr lang="en-US" dirty="0" smtClean="0"/>
              <a:t>1815 -1825 </a:t>
            </a:r>
            <a:r>
              <a:rPr lang="ru-RU" dirty="0" smtClean="0"/>
              <a:t>Г.г.</a:t>
            </a:r>
          </a:p>
          <a:p>
            <a:pPr>
              <a:buFontTx/>
              <a:buChar char="-"/>
            </a:pPr>
            <a:r>
              <a:rPr lang="ru-RU" dirty="0" smtClean="0"/>
              <a:t>Пересказ параграфа №7 ( со </a:t>
            </a:r>
            <a:r>
              <a:rPr lang="ru-RU" dirty="0" err="1" smtClean="0"/>
              <a:t>стр</a:t>
            </a:r>
            <a:r>
              <a:rPr lang="ru-RU" dirty="0" smtClean="0"/>
              <a:t> 59) о восстании декабристов </a:t>
            </a:r>
          </a:p>
          <a:p>
            <a:pPr>
              <a:buFontTx/>
              <a:buChar char="-"/>
            </a:pPr>
            <a:r>
              <a:rPr lang="ru-RU" dirty="0" smtClean="0"/>
              <a:t>Самостоятельно выписать историческое значение и последствия восстания ( стр68 -69) </a:t>
            </a:r>
          </a:p>
          <a:p>
            <a:pPr>
              <a:buFontTx/>
              <a:buChar char="-"/>
            </a:pPr>
            <a:r>
              <a:rPr lang="ru-RU" dirty="0" smtClean="0"/>
              <a:t>Просмотреть презентацию </a:t>
            </a:r>
            <a:r>
              <a:rPr lang="ru-RU" smtClean="0"/>
              <a:t>на сайте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Личность Николая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4864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Николая </a:t>
            </a:r>
            <a:r>
              <a:rPr lang="en-US" sz="1800" dirty="0" smtClean="0"/>
              <a:t>I </a:t>
            </a:r>
            <a:r>
              <a:rPr lang="ru-RU" sz="1800" dirty="0" smtClean="0"/>
              <a:t>не воспитывали для правления</a:t>
            </a:r>
            <a:r>
              <a:rPr lang="ru-RU" dirty="0" smtClean="0"/>
              <a:t>. </a:t>
            </a:r>
            <a:r>
              <a:rPr lang="ru-RU" sz="1800" dirty="0" smtClean="0"/>
              <a:t>Третий сын Павла  Петровича получил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- инженерное образование и никогда не увлекался либеральными мечтаниями, как Александр </a:t>
            </a:r>
            <a:r>
              <a:rPr lang="en-US" sz="1800" dirty="0" smtClean="0"/>
              <a:t>I</a:t>
            </a:r>
            <a:r>
              <a:rPr lang="ru-RU" sz="1800" dirty="0" smtClean="0"/>
              <a:t>.  Современники отмечали, что его взгляд был холодным, его выправка выдавала человека железной дисциплины. </a:t>
            </a:r>
          </a:p>
          <a:p>
            <a:pPr>
              <a:buNone/>
            </a:pPr>
            <a:r>
              <a:rPr lang="ru-RU" sz="1800" dirty="0" smtClean="0"/>
              <a:t>Идеалом Николая был Пётр </a:t>
            </a:r>
            <a:r>
              <a:rPr lang="en-US" sz="1800" dirty="0" smtClean="0"/>
              <a:t>I</a:t>
            </a:r>
            <a:r>
              <a:rPr lang="ru-RU" sz="1800" dirty="0" smtClean="0"/>
              <a:t>, император точно так же был очень неприхотлив в быту. Николай I вёл аскетический и здоровый образ жизни. Он был набожен и никогда не пропускал воскресных богослужений. Не курил и не любил курящих, не употреблял крепких напитков, много ходил пешком, занимался строевыми упражнениями с оружием. Вставал в 7 утра и работал по 16 часов в день. Дисциплина в армии при нем тоже была налажена. Не любил пышных царских нарядов, предпочитал одеваться в простую офицерскую шинель, спал на жёсткой  кровати</a:t>
            </a:r>
            <a:r>
              <a:rPr lang="ru-RU" sz="1800" b="1" u="sng" dirty="0" smtClean="0"/>
              <a:t>.              Николай </a:t>
            </a:r>
            <a:r>
              <a:rPr lang="en-US" sz="1800" b="1" u="sng" dirty="0" smtClean="0"/>
              <a:t>I </a:t>
            </a:r>
            <a:r>
              <a:rPr lang="ru-RU" sz="1800" b="1" u="sng" dirty="0" smtClean="0"/>
              <a:t>в детстве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«В нём много прапорщика и немного Петра Великого», — так писал о новом императоре в своем дневнике Александр Сергеевич  Пушкин.</a:t>
            </a:r>
            <a:endParaRPr lang="ru-RU" sz="1800" dirty="0"/>
          </a:p>
        </p:txBody>
      </p:sp>
      <p:pic>
        <p:nvPicPr>
          <p:cNvPr id="2050" name="Picture 2" descr="C:\Users\Семен\Desktop\wr-75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71600"/>
            <a:ext cx="3505200" cy="39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Личность Николая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54864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Несмотря на блестяще знание военного дела, он был совершенно холоден к другим наукам. У него были весьма посредственные знания о нравах американцев, он верил в малограмотные слухи, что в США едят людей.</a:t>
            </a:r>
          </a:p>
          <a:p>
            <a:pPr>
              <a:buNone/>
            </a:pPr>
            <a:r>
              <a:rPr lang="ru-RU" sz="2000" dirty="0" smtClean="0"/>
              <a:t> Когда в 1853 году Министерство народного просвещения направило Иосифа </a:t>
            </a:r>
            <a:r>
              <a:rPr lang="ru-RU" sz="2000" dirty="0" err="1" smtClean="0"/>
              <a:t>Гамеля</a:t>
            </a:r>
            <a:r>
              <a:rPr lang="ru-RU" sz="2000" dirty="0" smtClean="0"/>
              <a:t> в Америку для ознакомления с состоянием науки, Николай I утвердил эту командировку с указанием: «Обязать его секретным предписанием отнюдь не сметь в Америке употреблять в пищу человеческое мясо»</a:t>
            </a:r>
          </a:p>
          <a:p>
            <a:pPr>
              <a:buNone/>
            </a:pPr>
            <a:r>
              <a:rPr lang="ru-RU" sz="2000" dirty="0" smtClean="0"/>
              <a:t>.В разгар Крымской войны, из-за больших потерь среди офицеров на фронте, </a:t>
            </a:r>
            <a:r>
              <a:rPr lang="ru-RU" sz="2000" b="1" dirty="0" smtClean="0"/>
              <a:t>император ввел обучение строевой подго</a:t>
            </a:r>
            <a:r>
              <a:rPr lang="ru-RU" sz="2000" dirty="0" smtClean="0"/>
              <a:t>товке в гражданских гимназиях, и высшим военным наукам (фортификации и артиллерии</a:t>
            </a:r>
            <a:r>
              <a:rPr lang="ru-RU" sz="2000" b="1" dirty="0" smtClean="0"/>
              <a:t>) в униве</a:t>
            </a:r>
            <a:r>
              <a:rPr lang="ru-RU" sz="2000" dirty="0" smtClean="0"/>
              <a:t>рситетах. То есть он стал основоположником военной подготовки в России. Каждый день по 2 часа уделили ротному и батальонному  учению.</a:t>
            </a:r>
            <a:endParaRPr lang="ru-RU" sz="2000" dirty="0"/>
          </a:p>
        </p:txBody>
      </p:sp>
      <p:pic>
        <p:nvPicPr>
          <p:cNvPr id="4098" name="Picture 2" descr="C:\Users\Семен\Desktop\1574543141_e-news.su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219200"/>
            <a:ext cx="3714750" cy="2105025"/>
          </a:xfrm>
          <a:prstGeom prst="rect">
            <a:avLst/>
          </a:prstGeom>
          <a:noFill/>
        </p:spPr>
      </p:pic>
      <p:pic>
        <p:nvPicPr>
          <p:cNvPr id="4099" name="Picture 3" descr="C:\Users\Семен\Desktop\b81e4a37a12624bffb28f3def096be5c60d60e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35814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</a:t>
            </a:r>
            <a:r>
              <a:rPr lang="ru-RU" dirty="0" err="1" smtClean="0"/>
              <a:t>Палкин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100" dirty="0" smtClean="0"/>
              <a:t>   Николай действительно был, как писал Лев Толстой, “</a:t>
            </a:r>
            <a:r>
              <a:rPr lang="ru-RU" sz="2100" dirty="0" err="1" smtClean="0"/>
              <a:t>Палкин</a:t>
            </a:r>
            <a:r>
              <a:rPr lang="ru-RU" sz="2100" dirty="0" smtClean="0"/>
              <a:t>”. Палки – </a:t>
            </a:r>
            <a:r>
              <a:rPr lang="ru-RU" sz="2100" b="1" dirty="0" smtClean="0"/>
              <a:t>шпицрутены</a:t>
            </a:r>
            <a:r>
              <a:rPr lang="ru-RU" sz="2100" dirty="0" smtClean="0"/>
              <a:t> – тогда были включены в воинский устав как один из видов наказаний. 100 ударов по спине вымоченной в солевом растворе палкой длиной больше метра и диаметром около 4 сантиметров давали солдатам за нарушение формы одежды. За более серьёзные нарушения счёт шпицрутенам шёл на тысячи. Больше 3 000 шпицрутенов давать не рекомендовалось, но перегибы на местах были и тогда, да среднему человеку и тысячи ударов хватало, чтобы умереть. </a:t>
            </a:r>
            <a:r>
              <a:rPr lang="ru-RU" sz="2100" b="1" dirty="0" smtClean="0"/>
              <a:t>При этом Николай гордился тем, что смертной казни не применял. Противоречие сам для себя </a:t>
            </a:r>
            <a:r>
              <a:rPr lang="ru-RU" sz="2100" dirty="0" smtClean="0"/>
              <a:t>император разрешал тем, что шпицрутены есть в уставе, значит, их применение, пусть даже до смерти наказанного, законно.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Личность Николая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8674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Заложил первые дороги </a:t>
            </a:r>
            <a:r>
              <a:rPr lang="ru-RU" dirty="0" smtClean="0"/>
              <a:t>и помог потомкам во второй мировой </a:t>
            </a:r>
            <a:r>
              <a:rPr lang="ru-RU" dirty="0" err="1" smtClean="0"/>
              <a:t>войне.Именно</a:t>
            </a:r>
            <a:r>
              <a:rPr lang="ru-RU" dirty="0" smtClean="0"/>
              <a:t> при нем впервые в истории России началось интенсивное строительство </a:t>
            </a:r>
            <a:r>
              <a:rPr lang="ru-RU" b="1" dirty="0" smtClean="0"/>
              <a:t>шоссейных дор</a:t>
            </a:r>
            <a:r>
              <a:rPr lang="ru-RU" dirty="0" smtClean="0"/>
              <a:t>ог с твердым покрытием: построили трассу Москва - Петербург, Москва - Иркутск, Москва - Варшава. </a:t>
            </a:r>
          </a:p>
          <a:p>
            <a:pPr>
              <a:buNone/>
            </a:pPr>
            <a:r>
              <a:rPr lang="ru-RU" b="1" dirty="0" smtClean="0"/>
              <a:t>Он начал строительство железных дорог. </a:t>
            </a:r>
            <a:r>
              <a:rPr lang="ru-RU" dirty="0" smtClean="0"/>
              <a:t>При этом проявил удивительную дальновидность. Опасаясь, что неприятель сможет приехать в Россию на паровозе, он потребовал расширить российскую колею (1524 мм против 1435 в Европе), что помогло нам через сотню лет. В 1941 году во время Великой Отечественной войны это существенно затруднило снабжение немецких оккупационных войск и их манёвренность из-за нехватки локомотивов для широкой колеи.</a:t>
            </a:r>
          </a:p>
          <a:p>
            <a:pPr>
              <a:buNone/>
            </a:pPr>
            <a:r>
              <a:rPr lang="ru-RU" b="1" dirty="0" smtClean="0"/>
              <a:t>1837 года состоялось торжественное </a:t>
            </a:r>
            <a:r>
              <a:rPr lang="ru-RU" dirty="0" smtClean="0"/>
              <a:t>открытие </a:t>
            </a:r>
            <a:r>
              <a:rPr lang="ru-RU" b="1" dirty="0" smtClean="0"/>
              <a:t>первой</a:t>
            </a:r>
            <a:r>
              <a:rPr lang="ru-RU" dirty="0" smtClean="0"/>
              <a:t> в </a:t>
            </a:r>
            <a:r>
              <a:rPr lang="ru-RU" b="1" dirty="0" smtClean="0"/>
              <a:t>России железной дороги</a:t>
            </a:r>
            <a:r>
              <a:rPr lang="ru-RU" dirty="0" smtClean="0"/>
              <a:t> от Санкт-Петербурга до Павловска, положившей начало строительству в </a:t>
            </a:r>
            <a:r>
              <a:rPr lang="ru-RU" b="1" dirty="0" smtClean="0"/>
              <a:t>России</a:t>
            </a:r>
            <a:r>
              <a:rPr lang="ru-RU" dirty="0" smtClean="0"/>
              <a:t> сети железных дорог. ... Она была построена для обеспечения железнодорожного сообщения между Царскосельским вокзалом </a:t>
            </a:r>
            <a:r>
              <a:rPr lang="ru-RU" dirty="0" err="1" smtClean="0"/>
              <a:t>Санкт‑Петербурга</a:t>
            </a:r>
            <a:r>
              <a:rPr lang="ru-RU" dirty="0" smtClean="0"/>
              <a:t>, Царским Селом и Павловском.29 февр. 2020 г.</a:t>
            </a:r>
            <a:endParaRPr lang="ru-RU" dirty="0"/>
          </a:p>
        </p:txBody>
      </p:sp>
      <p:pic>
        <p:nvPicPr>
          <p:cNvPr id="3074" name="Picture 2" descr="C:\Users\Семен\Desktop\1504_pervaya_zheleznaya_doroga_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762000"/>
            <a:ext cx="3505200" cy="2547938"/>
          </a:xfrm>
          <a:prstGeom prst="rect">
            <a:avLst/>
          </a:prstGeom>
          <a:noFill/>
        </p:spPr>
      </p:pic>
      <p:pic>
        <p:nvPicPr>
          <p:cNvPr id="3075" name="Picture 3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05200"/>
            <a:ext cx="35814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Личность Николая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Отказался от фаворитов </a:t>
            </a:r>
            <a:r>
              <a:rPr lang="ru-RU" b="1" dirty="0" smtClean="0"/>
              <a:t>и начал борьбу с </a:t>
            </a:r>
            <a:r>
              <a:rPr lang="ru-RU" b="1" dirty="0" err="1" smtClean="0"/>
              <a:t>коррупцией.В</a:t>
            </a:r>
            <a:r>
              <a:rPr lang="ru-RU" b="1" dirty="0" smtClean="0"/>
              <a:t> </a:t>
            </a:r>
            <a:r>
              <a:rPr lang="ru-RU" dirty="0" smtClean="0"/>
              <a:t>царствование Николая I в России закончилась «эпоха фаворитизма». В отличие от предыдущих царей он </a:t>
            </a:r>
            <a:r>
              <a:rPr lang="ru-RU" b="1" dirty="0" smtClean="0"/>
              <a:t>не делал крупных подарков в виде </a:t>
            </a:r>
            <a:r>
              <a:rPr lang="ru-RU" dirty="0" smtClean="0"/>
              <a:t>дворцов или </a:t>
            </a:r>
            <a:r>
              <a:rPr lang="ru-RU" b="1" dirty="0" smtClean="0"/>
              <a:t>тысяч крепостных </a:t>
            </a:r>
            <a:r>
              <a:rPr lang="ru-RU" dirty="0" smtClean="0"/>
              <a:t>вельможам, любовницам или царским родственникам.</a:t>
            </a:r>
          </a:p>
          <a:p>
            <a:pPr>
              <a:buNone/>
            </a:pPr>
            <a:r>
              <a:rPr lang="ru-RU" dirty="0" smtClean="0"/>
              <a:t> Для борьбы с коррупцией впервые ввели регулярные ревизии на всех уровнях. Суды над чиновниками при Николае I стали обычным явлением. Так, в 1853 году под судом находилось 2540  чиновников.    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супруга Николая Александра Фёдоровна с детьми.</a:t>
            </a:r>
            <a:endParaRPr lang="ru-RU" dirty="0"/>
          </a:p>
        </p:txBody>
      </p:sp>
      <p:pic>
        <p:nvPicPr>
          <p:cNvPr id="5122" name="Picture 2" descr="C:\Users\Семен\Desktop\wr-75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8290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Личность Николая </a:t>
            </a:r>
            <a:r>
              <a:rPr lang="en-US" dirty="0" smtClean="0"/>
              <a:t>I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914400"/>
            <a:ext cx="6019800" cy="5791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2900" dirty="0" smtClean="0"/>
              <a:t> </a:t>
            </a:r>
            <a:r>
              <a:rPr lang="ru-RU" sz="4200" dirty="0" smtClean="0"/>
              <a:t>Николай I предоставлял своим офицерам выбор между гауптвахтой и прослушиванием опер Глинки в качестве наказания. 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Встретив пьяного офицера, Николай отчитал его за появление на людях в недостойном виде, а выговор свой закончил вопросом: «Ну а как бы ты поступил, встретив подчиненного в таком состоянии?» На это последовал ответ: «Я бы с этой свиньей и разговаривать не стал!» Николай расхохотался и резюмировал: "Бери извозчика, отправляйся домой и проспись. </a:t>
            </a:r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В Париже решили поставить пьесу из жизни Екатерины II, где русская императрица была представлена в несколько легкомысленном свете. Узнав об этом, Николай I через нашего посла выразил свое неудовольствие французскому правительству. На что последовал ответ в том духе, что, дескать, во Франции свобода слова и отменять спектакль никто не собирается. </a:t>
            </a:r>
            <a:r>
              <a:rPr lang="ru-RU" sz="4200" b="1" dirty="0" smtClean="0"/>
              <a:t>На это Николай I просил передать, что в таком случае на премьеру он пришлет 300 тысяч зрителей в серых шинелях. Едва </a:t>
            </a:r>
            <a:r>
              <a:rPr lang="ru-RU" sz="4200" dirty="0" smtClean="0"/>
              <a:t>царский ответ дошел до столицы Франции, как там без лишних проволочек отменили скандальный  спектакль.</a:t>
            </a:r>
            <a:endParaRPr lang="ru-RU" sz="4200" dirty="0"/>
          </a:p>
        </p:txBody>
      </p:sp>
      <p:pic>
        <p:nvPicPr>
          <p:cNvPr id="6146" name="Picture 2" descr="C:\Users\Семен\Desktop\wr-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71600"/>
            <a:ext cx="3067050" cy="39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Теория официальной народности.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56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Восстание дворян – офицеров потрясло Николая </a:t>
            </a:r>
            <a:r>
              <a:rPr lang="en-US" sz="1800" dirty="0" smtClean="0"/>
              <a:t>I </a:t>
            </a:r>
            <a:r>
              <a:rPr lang="ru-RU" sz="1800" dirty="0" smtClean="0"/>
              <a:t>до глубины души.  Император понимал, что с запада в Россию идут либеральные идеи о парламентах и конституциях. Он считал необходимым </a:t>
            </a:r>
            <a:r>
              <a:rPr lang="ru-RU" sz="1800" b="1" u="sng" dirty="0" smtClean="0"/>
              <a:t>утвердить в умах подданных мысль о незыблемости самодержавного строя в России. </a:t>
            </a:r>
          </a:p>
          <a:p>
            <a:pPr>
              <a:buNone/>
            </a:pPr>
            <a:r>
              <a:rPr lang="ru-RU" sz="1800" dirty="0" smtClean="0"/>
              <a:t> Задача, поставленная  Николаем </a:t>
            </a:r>
            <a:r>
              <a:rPr lang="en-US" sz="1800" dirty="0" smtClean="0"/>
              <a:t>I</a:t>
            </a:r>
            <a:r>
              <a:rPr lang="ru-RU" sz="1800" dirty="0" smtClean="0"/>
              <a:t>, требовала серьёзного обоснования. Его разработал в середине  1830 -</a:t>
            </a:r>
            <a:r>
              <a:rPr lang="ru-RU" sz="1800" dirty="0" err="1" smtClean="0"/>
              <a:t>х</a:t>
            </a:r>
            <a:r>
              <a:rPr lang="ru-RU" sz="1800" dirty="0" smtClean="0"/>
              <a:t> годов </a:t>
            </a:r>
            <a:r>
              <a:rPr lang="ru-RU" sz="1800" u="sng" dirty="0" smtClean="0"/>
              <a:t>министр народного просвещения        </a:t>
            </a:r>
            <a:r>
              <a:rPr lang="ru-RU" sz="1800" b="1" u="sng" dirty="0" smtClean="0"/>
              <a:t>граф С.С. Уваров. </a:t>
            </a:r>
          </a:p>
          <a:p>
            <a:pPr>
              <a:buNone/>
            </a:pPr>
            <a:r>
              <a:rPr lang="ru-RU" sz="1800" dirty="0" smtClean="0"/>
              <a:t>Идеология, созданная </a:t>
            </a:r>
            <a:r>
              <a:rPr lang="ru-RU" sz="1800" dirty="0" err="1" smtClean="0"/>
              <a:t>Уваровым</a:t>
            </a:r>
            <a:r>
              <a:rPr lang="ru-RU" sz="1800" dirty="0" smtClean="0"/>
              <a:t> включалась во все учебники для гимназий и университетов.  Внушалось, </a:t>
            </a:r>
            <a:r>
              <a:rPr lang="ru-RU" sz="1800" b="1" dirty="0" smtClean="0"/>
              <a:t>что в России, как православном государстве нет и не может быть противоречий между царём и народом, </a:t>
            </a:r>
            <a:r>
              <a:rPr lang="ru-RU" sz="1800" dirty="0" smtClean="0"/>
              <a:t>так как царь – защитник веры  и своего народа.  </a:t>
            </a:r>
            <a:r>
              <a:rPr lang="ru-RU" sz="1800" b="1" dirty="0" smtClean="0"/>
              <a:t>Православие – самодержавие – народность – эта формула в армии звучала « За веру, царя и отечеств</a:t>
            </a:r>
            <a:r>
              <a:rPr lang="ru-RU" sz="1800" dirty="0" smtClean="0"/>
              <a:t>о»  </a:t>
            </a:r>
          </a:p>
          <a:p>
            <a:pPr>
              <a:buNone/>
            </a:pPr>
            <a:r>
              <a:rPr lang="ru-RU" sz="1800" dirty="0" smtClean="0"/>
              <a:t>Принимая присягу, Николай </a:t>
            </a:r>
            <a:r>
              <a:rPr lang="en-US" sz="1800" dirty="0" smtClean="0"/>
              <a:t>I </a:t>
            </a:r>
            <a:r>
              <a:rPr lang="ru-RU" sz="1800" dirty="0" smtClean="0"/>
              <a:t> сказал: «Россия на пороге революции, но клянусь, она не проникнет в неё пока во мне остаётся дыхание жизни…». </a:t>
            </a:r>
            <a:endParaRPr lang="ru-RU" sz="1800" dirty="0"/>
          </a:p>
        </p:txBody>
      </p:sp>
      <p:pic>
        <p:nvPicPr>
          <p:cNvPr id="7170" name="Picture 2" descr="C:\Users\Семен\Desktop\360px-Golike_Vasily_Portrait_of_Count_Sergey_Uvarov_(18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066800"/>
            <a:ext cx="2971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Николаевский 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403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результате усилий императора в стране была создана </a:t>
            </a:r>
            <a:r>
              <a:rPr lang="ru-RU" sz="1800" b="1" dirty="0" smtClean="0"/>
              <a:t>система управления, получившая название « николаевский режим». </a:t>
            </a:r>
            <a:r>
              <a:rPr lang="ru-RU" sz="1800" dirty="0" smtClean="0"/>
              <a:t>Это включало в себя следующие черты: </a:t>
            </a:r>
          </a:p>
          <a:p>
            <a:pPr>
              <a:buNone/>
            </a:pPr>
            <a:r>
              <a:rPr lang="ru-RU" sz="1800" dirty="0" smtClean="0"/>
              <a:t>-     Насаждение военной дисциплины, введение мундиров для всех видов государственной службы. гимназистов и студентов. </a:t>
            </a:r>
          </a:p>
          <a:p>
            <a:pPr>
              <a:buFontTx/>
              <a:buChar char="-"/>
            </a:pPr>
            <a:r>
              <a:rPr lang="ru-RU" sz="1800" dirty="0" smtClean="0"/>
              <a:t>Жёсткая централизация управления, когда все, даже мелочные дела решались личным участием императора </a:t>
            </a:r>
          </a:p>
          <a:p>
            <a:pPr>
              <a:buFontTx/>
              <a:buChar char="-"/>
            </a:pPr>
            <a:r>
              <a:rPr lang="ru-RU" sz="1800" dirty="0" smtClean="0"/>
              <a:t>Бюрократизация страны. Даже сам император признавал: </a:t>
            </a:r>
          </a:p>
          <a:p>
            <a:pPr>
              <a:buNone/>
            </a:pPr>
            <a:r>
              <a:rPr lang="ru-RU" sz="1800" dirty="0" smtClean="0"/>
              <a:t>       « Россией правлю не я. Россией правят столоначальники»  Число чиновников при Николае </a:t>
            </a:r>
            <a:r>
              <a:rPr lang="en-US" sz="1800" dirty="0" smtClean="0"/>
              <a:t>I </a:t>
            </a:r>
            <a:r>
              <a:rPr lang="ru-RU" sz="1800" dirty="0" smtClean="0"/>
              <a:t>выросло в 4 раза.  Императору хотелось верить, что он укрепил Российское государство. Но  даже его современник граф Валуев писал: </a:t>
            </a:r>
          </a:p>
          <a:p>
            <a:pPr>
              <a:buNone/>
            </a:pPr>
            <a:r>
              <a:rPr lang="ru-RU" sz="1800" dirty="0" smtClean="0"/>
              <a:t>« Сверху – блеск,  внизу – гниль». </a:t>
            </a:r>
          </a:p>
          <a:p>
            <a:pPr>
              <a:buNone/>
            </a:pPr>
            <a:r>
              <a:rPr lang="ru-RU" sz="1800" dirty="0" smtClean="0"/>
              <a:t>   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8194" name="Picture 2" descr="C:\Users\Семен\Desktop\EN_01268869_2039-1280x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86200"/>
            <a:ext cx="4064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1153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Российская империя в царствование Николая I</vt:lpstr>
      <vt:lpstr>Личность Николая I </vt:lpstr>
      <vt:lpstr>Личность Николая I </vt:lpstr>
      <vt:lpstr>Николай Палкин</vt:lpstr>
      <vt:lpstr>Личность Николая I </vt:lpstr>
      <vt:lpstr>Личность Николая I </vt:lpstr>
      <vt:lpstr>Личность Николая I </vt:lpstr>
      <vt:lpstr>Теория официальной народности.</vt:lpstr>
      <vt:lpstr>Николаевский режим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империя в царствование Николая I</dc:title>
  <dc:creator>Семен</dc:creator>
  <cp:lastModifiedBy>Семен</cp:lastModifiedBy>
  <cp:revision>14</cp:revision>
  <dcterms:created xsi:type="dcterms:W3CDTF">2021-01-16T01:50:53Z</dcterms:created>
  <dcterms:modified xsi:type="dcterms:W3CDTF">2021-01-16T03:42:09Z</dcterms:modified>
</cp:coreProperties>
</file>