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752600"/>
          </a:xfrm>
        </p:spPr>
        <p:txBody>
          <a:bodyPr/>
          <a:lstStyle/>
          <a:p>
            <a:r>
              <a:rPr lang="ru-RU" dirty="0" smtClean="0"/>
              <a:t>Предпосылки Великой Французской революции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История 8 класс</a:t>
            </a:r>
            <a:endParaRPr lang="ru-RU" dirty="0"/>
          </a:p>
        </p:txBody>
      </p:sp>
      <p:pic>
        <p:nvPicPr>
          <p:cNvPr id="1026" name="Picture 2" descr="C:\Users\Семен\Desktop\Louis-XVI-oil-canvas-Antoine-Francois-Callet-Musee-17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0"/>
            <a:ext cx="3352800" cy="3429000"/>
          </a:xfrm>
          <a:prstGeom prst="rect">
            <a:avLst/>
          </a:prstGeom>
          <a:noFill/>
        </p:spPr>
      </p:pic>
      <p:pic>
        <p:nvPicPr>
          <p:cNvPr id="1027" name="Picture 3" descr="C:\Users\Семен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733800" cy="3243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800" dirty="0" smtClean="0"/>
              <a:t>Назовите год образования США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 </a:t>
            </a:r>
            <a:r>
              <a:rPr lang="ru-RU" sz="1800" dirty="0" smtClean="0"/>
              <a:t>Кто автор Декларации Независимости США?                        а)  Б. Франклин, б)      Дж. Вашингтон             в)    Т. </a:t>
            </a:r>
            <a:r>
              <a:rPr lang="ru-RU" sz="1800" dirty="0" err="1" smtClean="0"/>
              <a:t>Джефферсон</a:t>
            </a:r>
            <a:r>
              <a:rPr lang="ru-RU" sz="1800" dirty="0" smtClean="0"/>
              <a:t>   г)   А. Смит? </a:t>
            </a:r>
          </a:p>
          <a:p>
            <a:pPr marL="514350" indent="-514350">
              <a:buAutoNum type="arabicPeriod" startAt="3"/>
            </a:pPr>
            <a:r>
              <a:rPr lang="ru-RU" sz="1800" dirty="0" smtClean="0"/>
              <a:t>Форма правления в США: а) конституционная монархия    б) парламентская      республика   в) президентская республика    г)  абсолютная монархия? </a:t>
            </a:r>
          </a:p>
          <a:p>
            <a:pPr marL="514350" indent="-514350">
              <a:buAutoNum type="arabicPeriod" startAt="3"/>
            </a:pPr>
            <a:r>
              <a:rPr lang="ru-RU" sz="1800" dirty="0" smtClean="0"/>
              <a:t> </a:t>
            </a:r>
            <a:r>
              <a:rPr lang="ru-RU" sz="1800" dirty="0" smtClean="0"/>
              <a:t>« Повелителем молний» называли:     а) Ж-Ж Руссо     б) Дж. Вашингтона   </a:t>
            </a:r>
          </a:p>
          <a:p>
            <a:pPr marL="514350" indent="-514350">
              <a:buNone/>
            </a:pPr>
            <a:r>
              <a:rPr lang="ru-RU" sz="1800" dirty="0" smtClean="0"/>
              <a:t>               в) Б. Франклина        г) Т. </a:t>
            </a:r>
            <a:r>
              <a:rPr lang="ru-RU" sz="1800" dirty="0" err="1" smtClean="0"/>
              <a:t>Джефферсона</a:t>
            </a:r>
            <a:r>
              <a:rPr lang="ru-RU" sz="1800" dirty="0" smtClean="0"/>
              <a:t> </a:t>
            </a:r>
          </a:p>
          <a:p>
            <a:pPr marL="514350" indent="-514350">
              <a:buAutoNum type="arabicPeriod" startAt="5"/>
            </a:pPr>
            <a:r>
              <a:rPr lang="ru-RU" sz="1800" dirty="0" smtClean="0"/>
              <a:t>Современная  Конституция США – в этой стране по счёту      а) пятая   </a:t>
            </a:r>
          </a:p>
          <a:p>
            <a:pPr marL="514350" indent="-514350">
              <a:buNone/>
            </a:pPr>
            <a:r>
              <a:rPr lang="ru-RU" sz="1800" dirty="0" smtClean="0"/>
              <a:t>                 б) вторая        в) первая        г)четвёртая  </a:t>
            </a:r>
          </a:p>
          <a:p>
            <a:pPr marL="514350" indent="-514350">
              <a:buAutoNum type="arabicPeriod" startAt="6"/>
            </a:pPr>
            <a:r>
              <a:rPr lang="ru-RU" sz="1800" dirty="0" smtClean="0"/>
              <a:t>Первоначальное число колоний в Северной Америке ?  </a:t>
            </a:r>
          </a:p>
          <a:p>
            <a:pPr marL="514350" indent="-514350">
              <a:buAutoNum type="arabicPeriod" startAt="6"/>
            </a:pPr>
            <a:r>
              <a:rPr lang="ru-RU" sz="1800" dirty="0" smtClean="0"/>
              <a:t>День Независимости в США празднуют:    а) 4 ноября       б) 4 апреля     </a:t>
            </a:r>
          </a:p>
          <a:p>
            <a:pPr marL="514350" indent="-514350">
              <a:buNone/>
            </a:pPr>
            <a:r>
              <a:rPr lang="ru-RU" sz="1800" dirty="0" smtClean="0"/>
              <a:t>                    в) 4 июня      г) 4 июля</a:t>
            </a: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Франция накануне революции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4876800" cy="5486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В последней трети </a:t>
            </a:r>
            <a:r>
              <a:rPr lang="en-US" sz="1800" dirty="0" smtClean="0"/>
              <a:t>XVIII </a:t>
            </a:r>
            <a:r>
              <a:rPr lang="ru-RU" sz="1800" dirty="0" smtClean="0"/>
              <a:t>века во Франции назревали острые противоречия. С одной стороны, </a:t>
            </a:r>
            <a:r>
              <a:rPr lang="ru-RU" sz="1800" b="1" dirty="0" smtClean="0"/>
              <a:t>быстро росла промышленность и торг</a:t>
            </a:r>
            <a:r>
              <a:rPr lang="ru-RU" sz="1800" dirty="0" smtClean="0"/>
              <a:t>овля. Возникало множество мануфактур – особенно в производстве предметов роскоши. Французский шёлк, бархат, фарфор, духи и  украшения  славились во всём мире.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Богатые купцы покупали в колониях Франции плантации, на которых рабы  выращивали сахарный тростник, хлопок.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 то же время в деревне крестьяне продолжали </a:t>
            </a:r>
            <a:r>
              <a:rPr lang="ru-RU" sz="1800" b="1" dirty="0" smtClean="0"/>
              <a:t>бедствовать на </a:t>
            </a:r>
            <a:r>
              <a:rPr lang="ru-RU" sz="1800" dirty="0" smtClean="0"/>
              <a:t>крохотных наделах, за которые уплачивали сеньору часть урожая, а государству – </a:t>
            </a:r>
            <a:r>
              <a:rPr lang="ru-RU" sz="1800" b="1" dirty="0" smtClean="0"/>
              <a:t>многочисленные налоги</a:t>
            </a:r>
            <a:r>
              <a:rPr lang="ru-RU" sz="1800" dirty="0" smtClean="0"/>
              <a:t>. Некоторые </a:t>
            </a:r>
            <a:r>
              <a:rPr lang="ru-RU" sz="1800" b="1" dirty="0" smtClean="0"/>
              <a:t>повинности</a:t>
            </a:r>
            <a:r>
              <a:rPr lang="ru-RU" sz="1800" dirty="0" smtClean="0"/>
              <a:t> крестьян сохранялись со времён средневековья и сеньор требовал их уплаты </a:t>
            </a:r>
            <a:r>
              <a:rPr lang="ru-RU" sz="1800" dirty="0" smtClean="0"/>
              <a:t> </a:t>
            </a:r>
            <a:r>
              <a:rPr lang="ru-RU" sz="1800" dirty="0" smtClean="0"/>
              <a:t>деньгами. </a:t>
            </a:r>
          </a:p>
          <a:p>
            <a:pPr>
              <a:buNone/>
            </a:pPr>
            <a:r>
              <a:rPr lang="ru-RU" sz="1800" b="1" dirty="0" smtClean="0"/>
              <a:t>Крестьяне почти не покупали промышленных товаров, что мешало развитию страны.</a:t>
            </a:r>
            <a:endParaRPr lang="ru-RU" sz="1800" b="1" dirty="0"/>
          </a:p>
        </p:txBody>
      </p:sp>
      <p:pic>
        <p:nvPicPr>
          <p:cNvPr id="2050" name="Picture 2" descr="C:\Users\Семен\Desktop\image2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143000"/>
            <a:ext cx="35052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ru-RU" dirty="0" smtClean="0"/>
              <a:t>Сословный строй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3276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Заканчивался  </a:t>
            </a:r>
            <a:r>
              <a:rPr lang="en-US" sz="1800" dirty="0" smtClean="0"/>
              <a:t>XVIII </a:t>
            </a:r>
            <a:r>
              <a:rPr lang="ru-RU" sz="1800" dirty="0" smtClean="0"/>
              <a:t>век – </a:t>
            </a:r>
            <a:r>
              <a:rPr lang="ru-RU" sz="1800" dirty="0" err="1" smtClean="0"/>
              <a:t>век</a:t>
            </a:r>
            <a:r>
              <a:rPr lang="ru-RU" sz="1800" dirty="0" smtClean="0"/>
              <a:t> Просвещения, а общество всё ещё делилось на три сословия, у которых были разные права в государстве.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Первое сословие </a:t>
            </a:r>
            <a:r>
              <a:rPr lang="ru-RU" sz="1800" dirty="0" smtClean="0"/>
              <a:t>– духовенство – служило государству молитвой.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Второе – дворянство </a:t>
            </a:r>
            <a:r>
              <a:rPr lang="ru-RU" sz="1800" dirty="0" smtClean="0"/>
              <a:t>– служило оружием. Это были два  </a:t>
            </a:r>
            <a:r>
              <a:rPr lang="ru-RU" sz="1800" b="1" dirty="0" smtClean="0"/>
              <a:t>привилегированных </a:t>
            </a:r>
            <a:r>
              <a:rPr lang="ru-RU" sz="1800" dirty="0" smtClean="0"/>
              <a:t>сословия, которые вместе составляли менее 4-х % населения.  Они </a:t>
            </a:r>
            <a:r>
              <a:rPr lang="ru-RU" sz="1800" b="1" dirty="0" smtClean="0"/>
              <a:t>не платил</a:t>
            </a:r>
            <a:r>
              <a:rPr lang="ru-RU" sz="1800" dirty="0" smtClean="0"/>
              <a:t>и </a:t>
            </a:r>
            <a:r>
              <a:rPr lang="ru-RU" sz="1800" b="1" dirty="0" smtClean="0"/>
              <a:t>налогов,</a:t>
            </a:r>
            <a:r>
              <a:rPr lang="ru-RU" sz="1800" dirty="0" smtClean="0"/>
              <a:t> но только они могли занимать государственные должности и получать из казны </a:t>
            </a:r>
            <a:r>
              <a:rPr lang="ru-RU" sz="1800" b="1" dirty="0" smtClean="0"/>
              <a:t>огромные жалования. </a:t>
            </a:r>
          </a:p>
          <a:p>
            <a:pPr>
              <a:buNone/>
            </a:pPr>
            <a:r>
              <a:rPr lang="ru-RU" sz="1800" dirty="0" smtClean="0"/>
              <a:t>Например, маркиз Де </a:t>
            </a:r>
            <a:r>
              <a:rPr lang="ru-RU" sz="1800" dirty="0" err="1" smtClean="0"/>
              <a:t>Отишан</a:t>
            </a:r>
            <a:r>
              <a:rPr lang="ru-RU" sz="1800" dirty="0" smtClean="0"/>
              <a:t>   получал   четыре пенсии. </a:t>
            </a:r>
            <a:r>
              <a:rPr lang="ru-RU" sz="1800" b="1" dirty="0" smtClean="0"/>
              <a:t>Найдите на стр. 238 </a:t>
            </a:r>
            <a:r>
              <a:rPr lang="ru-RU" sz="1800" dirty="0" smtClean="0"/>
              <a:t>над иллюстрацией текс и скажите – за что? ( учебник 7 класса) </a:t>
            </a:r>
          </a:p>
          <a:p>
            <a:pPr>
              <a:buNone/>
            </a:pPr>
            <a:r>
              <a:rPr lang="ru-RU" sz="1800" b="1" dirty="0" smtClean="0"/>
              <a:t>На </a:t>
            </a:r>
            <a:r>
              <a:rPr lang="ru-RU" sz="1800" b="1" dirty="0" err="1" smtClean="0"/>
              <a:t>стр</a:t>
            </a:r>
            <a:r>
              <a:rPr lang="ru-RU" sz="1800" b="1" dirty="0" smtClean="0"/>
              <a:t> 239 указ</a:t>
            </a:r>
            <a:r>
              <a:rPr lang="ru-RU" sz="1800" dirty="0" smtClean="0"/>
              <a:t>ано,  какое условие существовало во Франции для дворян, чтобы они могли служить офицерами в армии. </a:t>
            </a:r>
            <a:endParaRPr lang="ru-RU" sz="1800" dirty="0"/>
          </a:p>
        </p:txBody>
      </p:sp>
      <p:pic>
        <p:nvPicPr>
          <p:cNvPr id="3075" name="Picture 3" descr="C:\Users\Семен\Desktop\350px-Mousquetaires_du_r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962400"/>
            <a:ext cx="4445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Сословный строй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2895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Но даже дворяне не были собственниками своей земли. Верховным владельцем всей земли считался король</a:t>
            </a:r>
            <a:r>
              <a:rPr lang="ru-RU" sz="1800" b="1" dirty="0" smtClean="0"/>
              <a:t>. Понятие частной собственности не существовало</a:t>
            </a:r>
            <a:r>
              <a:rPr lang="ru-RU" sz="1800" dirty="0" smtClean="0"/>
              <a:t>. Дворянство старалось быть на виду у короля – только так можно было надеяться на новые пожалования и милость короля.   Многие дворяне боялись отлучиться </a:t>
            </a:r>
            <a:r>
              <a:rPr lang="ru-RU" sz="1800" b="1" dirty="0" smtClean="0"/>
              <a:t>из Версаля </a:t>
            </a:r>
            <a:r>
              <a:rPr lang="ru-RU" sz="1800" dirty="0" smtClean="0"/>
              <a:t>-  король быстро мог забыть о своём </a:t>
            </a:r>
            <a:r>
              <a:rPr lang="ru-RU" sz="1800" dirty="0" err="1" smtClean="0"/>
              <a:t>подданом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Некоторые дворяне пытались заниматься предпринимательством.  Закон разрешал им заниматься морской торговлей, </a:t>
            </a:r>
            <a:r>
              <a:rPr lang="ru-RU" sz="1800" dirty="0" smtClean="0"/>
              <a:t> </a:t>
            </a:r>
            <a:r>
              <a:rPr lang="ru-RU" sz="1800" dirty="0" smtClean="0"/>
              <a:t>разрабатывать угольные копи, заводить сталелитейные и текстильные заводы.  При этом они не уплачивали никаких налогов</a:t>
            </a:r>
            <a:endParaRPr lang="ru-RU" sz="1800" dirty="0"/>
          </a:p>
        </p:txBody>
      </p:sp>
      <p:pic>
        <p:nvPicPr>
          <p:cNvPr id="4098" name="Picture 2" descr="C:\Users\Семен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733800"/>
            <a:ext cx="5334000" cy="2886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Абсолютизм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04800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 Вся власть во Франции принадлежала королю. Деньги из казны тратились на неудачные военные мероприятия, пенсии и жалованье чиновникам и придворным, на строительство королевских резиденций. Версаль строился  с 1661 по 1681 год и с этого времени стал главной резиденцией Французских монархов. Бесконечные охоты, балы и маскарады опустошали казну.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В 1770-х годах Франция вынуждена была уйти из Индии. Там полной хозяйкой стала английская Ост – </a:t>
            </a:r>
            <a:r>
              <a:rPr lang="ru-RU" sz="1800" dirty="0" err="1" smtClean="0"/>
              <a:t>Индская</a:t>
            </a:r>
            <a:r>
              <a:rPr lang="ru-RU" sz="1800" dirty="0" smtClean="0"/>
              <a:t> компания. Недовольны  монархией были все слои общества, но особенно страдало третье сословие – крестьяне, ремесленники, рабочие мануфактур и заводов, торговцы и  судовладельцы, банкиры и юристы – все, кто уплачивал налоги, но не имел никаких прав.</a:t>
            </a:r>
            <a:endParaRPr lang="ru-RU" dirty="0"/>
          </a:p>
        </p:txBody>
      </p:sp>
      <p:pic>
        <p:nvPicPr>
          <p:cNvPr id="5122" name="Picture 2" descr="C:\Users\Семен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0"/>
            <a:ext cx="2209800" cy="2905125"/>
          </a:xfrm>
          <a:prstGeom prst="rect">
            <a:avLst/>
          </a:prstGeom>
          <a:noFill/>
        </p:spPr>
      </p:pic>
      <p:pic>
        <p:nvPicPr>
          <p:cNvPr id="5123" name="Picture 3" descr="C:\Users\Семен\Desktop\unname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0"/>
            <a:ext cx="1981200" cy="2895600"/>
          </a:xfrm>
          <a:prstGeom prst="rect">
            <a:avLst/>
          </a:prstGeom>
          <a:noFill/>
        </p:spPr>
      </p:pic>
      <p:pic>
        <p:nvPicPr>
          <p:cNvPr id="5124" name="Picture 4" descr="C:\Users\Семен\Desktop\LafemmeduSansculott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3810000"/>
            <a:ext cx="1938338" cy="290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Крестьянство накануне Французской революции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5181600" cy="5562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Из 25 </a:t>
            </a:r>
            <a:r>
              <a:rPr lang="ru-RU" sz="1800" dirty="0" err="1" smtClean="0"/>
              <a:t>млн</a:t>
            </a:r>
            <a:r>
              <a:rPr lang="ru-RU" sz="1800" dirty="0" smtClean="0"/>
              <a:t> . населения Франции в </a:t>
            </a:r>
            <a:r>
              <a:rPr lang="en-US" sz="1800" dirty="0" smtClean="0"/>
              <a:t>XVIII </a:t>
            </a:r>
            <a:r>
              <a:rPr lang="ru-RU" sz="1800" dirty="0" smtClean="0"/>
              <a:t>веке 22 млн. составляли крестьяне. Они уже были лично свободны, но своей земли не имели . Земля принадлежала сеньорам и крестьяне уплачивали за неё повинности.  Крестьяне не имели право строить свои мельницы и давильни для винограда – это была привилегия сеньора. Только </a:t>
            </a:r>
            <a:r>
              <a:rPr lang="ru-RU" sz="1800" b="1" dirty="0" smtClean="0"/>
              <a:t>сеньор</a:t>
            </a:r>
            <a:r>
              <a:rPr lang="ru-RU" sz="1800" dirty="0" smtClean="0"/>
              <a:t> мог охотиться в лесу, а крестьяне могли </a:t>
            </a:r>
            <a:r>
              <a:rPr lang="ru-RU" sz="1800" b="1" dirty="0" smtClean="0"/>
              <a:t>собирать валежник.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Церковь строго следила за моралью крестьян, не допуская возмущений. Крестьяне платили церкви десятину, и слушали еженедельные проповеди о смирении и послушании по воскресеньям.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К 1770-м годам в селениях освоили новую культуру – картофель, который спасал от голода многих людей. Население стало расти. Стали расти и настроения недовольства.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Особенно  в правление Людовика </a:t>
            </a:r>
            <a:r>
              <a:rPr lang="en-US" sz="1800" dirty="0" smtClean="0"/>
              <a:t>XV </a:t>
            </a:r>
            <a:r>
              <a:rPr lang="ru-RU" sz="1800" dirty="0" smtClean="0"/>
              <a:t>власть стала утрачивать божественный ореол и стала подвергаться критике. В Париже расклеивали по ночам листовки с карикатурами на дворян  и священников.</a:t>
            </a:r>
            <a:endParaRPr lang="ru-RU" sz="1800" dirty="0"/>
          </a:p>
        </p:txBody>
      </p:sp>
      <p:pic>
        <p:nvPicPr>
          <p:cNvPr id="6147" name="Picture 3" descr="C:\Users\Семен\Desktop\versailles-850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7338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Крестьянство накануне революции</a:t>
            </a:r>
            <a:endParaRPr lang="ru-RU" dirty="0"/>
          </a:p>
        </p:txBody>
      </p:sp>
      <p:pic>
        <p:nvPicPr>
          <p:cNvPr id="4" name="Picture 2" descr="C:\Users\Семен\Desktop\159678080215382600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63373"/>
            <a:ext cx="6858000" cy="5366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Гроза надвигается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Русский писатель Д.И. Фонвизин писал графу Панину из Парижа: « </a:t>
            </a:r>
            <a:r>
              <a:rPr lang="ru-RU" sz="1800" b="1" dirty="0" smtClean="0"/>
              <a:t>Налоги, частые и тяжкие служат одному обогащению ненасытных начальников. 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Невозможно выехать на несколько шагов от Парижа, чтобы, </a:t>
            </a:r>
            <a:r>
              <a:rPr lang="ru-RU" sz="1800" b="1" dirty="0" err="1" smtClean="0"/>
              <a:t>воротясь</a:t>
            </a:r>
            <a:r>
              <a:rPr lang="ru-RU" sz="1800" b="1" dirty="0" smtClean="0"/>
              <a:t>, не быть остановленным таможней. Почти за всё, ввозимое в город, платится столько пошлины, сколько сама вещь стоит…» 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Таким образом, в последней трети </a:t>
            </a:r>
            <a:r>
              <a:rPr lang="en-US" sz="1800" dirty="0" smtClean="0"/>
              <a:t>XVIII </a:t>
            </a:r>
            <a:r>
              <a:rPr lang="ru-RU" sz="1800" dirty="0" smtClean="0"/>
              <a:t>века во Франции все слои населения имели свои требования ко власти: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крестьяне</a:t>
            </a:r>
            <a:r>
              <a:rPr lang="ru-RU" sz="1800" dirty="0" smtClean="0"/>
              <a:t> хотели получит землю в собственность и освободиться от налогов </a:t>
            </a:r>
          </a:p>
          <a:p>
            <a:pPr>
              <a:buNone/>
            </a:pPr>
            <a:r>
              <a:rPr lang="ru-RU" sz="1800" b="1" dirty="0" smtClean="0"/>
              <a:t>купечеств</a:t>
            </a:r>
            <a:r>
              <a:rPr lang="ru-RU" sz="1800" dirty="0" smtClean="0"/>
              <a:t>о стремилось избавиться от монополий, внутренних таможен и таможенных сборов,  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ремесленникам </a:t>
            </a:r>
            <a:r>
              <a:rPr lang="ru-RU" sz="1800" dirty="0" smtClean="0"/>
              <a:t>мешали цеховые ограничения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все слои населения </a:t>
            </a:r>
            <a:r>
              <a:rPr lang="ru-RU" sz="1800" dirty="0" smtClean="0"/>
              <a:t>выражали недовольство неограниченной властью короля.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 этих условиях быстро распространялись идеи Просвещения и назревала революционная атмосфера.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Домашнее задание: параграф №25 прочитать и отвечать на вопросы. Быть готовым </a:t>
            </a:r>
            <a:r>
              <a:rPr lang="ru-RU" sz="1800" smtClean="0"/>
              <a:t>к проверке Д.З.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908</Words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Предпосылки Великой Французской революции</vt:lpstr>
      <vt:lpstr>Повторение</vt:lpstr>
      <vt:lpstr>Франция накануне революции</vt:lpstr>
      <vt:lpstr>Сословный строй</vt:lpstr>
      <vt:lpstr>Сословный строй</vt:lpstr>
      <vt:lpstr>Абсолютизм </vt:lpstr>
      <vt:lpstr>Крестьянство накануне Французской революции</vt:lpstr>
      <vt:lpstr>Крестьянство накануне революции</vt:lpstr>
      <vt:lpstr>Гроза надвигается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Предпосылки Великой Французской революции</dc:title>
  <dc:creator>Семен</dc:creator>
  <cp:lastModifiedBy>Семен</cp:lastModifiedBy>
  <cp:revision>11</cp:revision>
  <dcterms:created xsi:type="dcterms:W3CDTF">2020-11-10T23:36:12Z</dcterms:created>
  <dcterms:modified xsi:type="dcterms:W3CDTF">2020-11-11T02:30:22Z</dcterms:modified>
</cp:coreProperties>
</file>