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F6EB6-9CC3-43CC-92F4-C6053181EFD7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43EE4-C5E2-4EE9-9BA8-5B75C89F5A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3EE4-C5E2-4EE9-9BA8-5B75C89F5A06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Духовная сфера жизни общества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Обществознание 8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800" dirty="0" smtClean="0"/>
              <a:t>7. Противоречивый характер общественного прогресса можно подтвердить примером :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а) труд людей становится всё более технически оснащённым и комфортным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б) человек становится всё более беспомощным в природной среде, возрастает его зависимость от электронных устройств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в) связи и контакты между людьми, проживающими в разных странах, становятся всё более активными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г) уголовное законодательство в большинстве стран </a:t>
            </a:r>
            <a:r>
              <a:rPr lang="ru-RU" sz="1800" dirty="0" err="1" smtClean="0"/>
              <a:t>гуманизируется</a:t>
            </a:r>
            <a:r>
              <a:rPr lang="ru-RU" sz="1800" dirty="0" smtClean="0"/>
              <a:t>, из списка наказаний исключается смертная казнь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8. Какие  из перечисленных терминов используются в первую очередь при описании духовной сферы общества?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а) племена, народности                           в) республика, монархия </a:t>
            </a:r>
          </a:p>
          <a:p>
            <a:pPr>
              <a:buNone/>
            </a:pPr>
            <a:r>
              <a:rPr lang="ru-RU" sz="1800" dirty="0" smtClean="0"/>
              <a:t>   б)  философия, религия                             г) издержки, прибыль</a:t>
            </a: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9.  Администрация области заняла  помещение краеведческого музея.  Одна из политических партий заявила протест,  утверждая, что граждан ограничивают в доступе к культурным ценностям. Какие сферы общественной жизни затрагивает данный конфликт?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а) политическую и социальную                   в)политическую и духовную  </a:t>
            </a:r>
          </a:p>
          <a:p>
            <a:pPr>
              <a:buNone/>
            </a:pPr>
            <a:r>
              <a:rPr lang="ru-RU" sz="1800" dirty="0" smtClean="0"/>
              <a:t>  </a:t>
            </a:r>
            <a:r>
              <a:rPr lang="ru-RU" sz="1800" dirty="0" smtClean="0"/>
              <a:t> б) экономическую и социальную                 г) экономическую и духовную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10. В небольшом государстве </a:t>
            </a:r>
            <a:r>
              <a:rPr lang="en-US" sz="1800" dirty="0" smtClean="0"/>
              <a:t>N </a:t>
            </a:r>
            <a:r>
              <a:rPr lang="ru-RU" sz="1800" dirty="0" smtClean="0"/>
              <a:t> активно развивается промышленное производство, растёт численность рабочего класса,  появляются новые города. К какому типу общества  относится государство </a:t>
            </a:r>
            <a:r>
              <a:rPr lang="en-US" sz="1800" dirty="0" smtClean="0"/>
              <a:t>N</a:t>
            </a:r>
            <a:r>
              <a:rPr lang="ru-RU" sz="1800" dirty="0" smtClean="0"/>
              <a:t> ?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</a:t>
            </a:r>
            <a:r>
              <a:rPr lang="ru-RU" sz="1800" dirty="0" err="1" smtClean="0"/>
              <a:t>ответ___________________</a:t>
            </a:r>
            <a:r>
              <a:rPr lang="ru-RU" sz="1800" dirty="0" smtClean="0"/>
              <a:t>(одним словом)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Понятие духовной сферы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52578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Духовная сфера человека </a:t>
            </a:r>
            <a:r>
              <a:rPr lang="ru-RU" sz="1600" dirty="0" smtClean="0"/>
              <a:t>включает в себя его внутренний мир – его чувства, мысли, убеждения, веру. Это – «стержень» человека, который направляет его деятельность. Это – главная составляющая человека, без которой он  является только оболочкой человека. </a:t>
            </a:r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b="1" dirty="0" smtClean="0"/>
              <a:t>Духовная сфера общества </a:t>
            </a:r>
            <a:r>
              <a:rPr lang="ru-RU" sz="1600" dirty="0" smtClean="0"/>
              <a:t>– это деятельность людей по </a:t>
            </a:r>
            <a:r>
              <a:rPr lang="ru-RU" sz="1600" b="1" dirty="0" smtClean="0"/>
              <a:t>созданию и потреблению духовных ценностей</a:t>
            </a:r>
            <a:r>
              <a:rPr lang="ru-RU" sz="1600" dirty="0" smtClean="0"/>
              <a:t>: чувств, убеждений,  веры, знаний, мыслей. Кто- то создаёт новые духовные ценности: писатели, режиссёры, художники, отцы церкви и религиозные деятели, учёные – они формируют духовные ценности, а люди их «потребляют» – т.е. усваивают.  </a:t>
            </a:r>
          </a:p>
          <a:p>
            <a:pPr>
              <a:buNone/>
            </a:pPr>
            <a:r>
              <a:rPr lang="ru-RU" sz="1600" dirty="0" smtClean="0"/>
              <a:t>  Считается, что именно духовные потребности отличают человека от животного</a:t>
            </a:r>
            <a:r>
              <a:rPr lang="ru-RU" sz="1600" b="1" dirty="0" smtClean="0"/>
              <a:t>.  Биологические потребности </a:t>
            </a:r>
            <a:r>
              <a:rPr lang="ru-RU" sz="1600" dirty="0" smtClean="0"/>
              <a:t>– в еде, сне, размножении – есть и у животных. </a:t>
            </a:r>
            <a:r>
              <a:rPr lang="ru-RU" sz="1600" b="1" dirty="0" smtClean="0"/>
              <a:t>Экзистенциальные</a:t>
            </a:r>
            <a:r>
              <a:rPr lang="ru-RU" sz="1600" dirty="0" smtClean="0"/>
              <a:t> – в безопасности, в групповой деятельности, в признании и в доминировании – также наблюдаются  у высших млекопитающих. </a:t>
            </a:r>
          </a:p>
          <a:p>
            <a:pPr>
              <a:buNone/>
            </a:pPr>
            <a:r>
              <a:rPr lang="ru-RU" sz="1600" b="1" dirty="0" smtClean="0"/>
              <a:t> И только человеку присущи потребности оценивать свои поступки,  спорить об убеждениях и даже жертвовать жизнью ради веры и убеждений – ценностей сугубо нематериальных.</a:t>
            </a:r>
          </a:p>
          <a:p>
            <a:pPr>
              <a:buNone/>
            </a:pPr>
            <a:endParaRPr lang="ru-RU" sz="1600" dirty="0"/>
          </a:p>
        </p:txBody>
      </p:sp>
      <p:pic>
        <p:nvPicPr>
          <p:cNvPr id="4" name="Picture 2" descr="C:\Users\Семен\Desktop\Prikolnye_foto_obezyan_17_040454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219200"/>
            <a:ext cx="260985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духовной жизни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55626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Духовная жизнь общества включает в себя все виды культуры, которые формируют мысли, чувства, убеждения, мировоззрение людей. Принято выделять такие сферы духовной жизни общества. Как:  </a:t>
            </a:r>
          </a:p>
          <a:p>
            <a:pPr>
              <a:buFontTx/>
              <a:buChar char="-"/>
            </a:pPr>
            <a:r>
              <a:rPr lang="ru-RU" sz="1800" b="1" dirty="0" smtClean="0"/>
              <a:t>Мораль</a:t>
            </a:r>
            <a:r>
              <a:rPr lang="ru-RU" sz="1800" dirty="0" smtClean="0"/>
              <a:t> – формирует представления человека о добре и зле, учит оценивать поступки с этих позиций  </a:t>
            </a:r>
          </a:p>
          <a:p>
            <a:pPr>
              <a:buFontTx/>
              <a:buChar char="-"/>
            </a:pPr>
            <a:r>
              <a:rPr lang="ru-RU" sz="1800" b="1" dirty="0" smtClean="0"/>
              <a:t>Искусство</a:t>
            </a:r>
            <a:r>
              <a:rPr lang="ru-RU" sz="1800" dirty="0" smtClean="0"/>
              <a:t> – учит различать прекрасное и безобразное, учит человека создавать красоту  </a:t>
            </a:r>
          </a:p>
          <a:p>
            <a:pPr>
              <a:buFontTx/>
              <a:buChar char="-"/>
            </a:pPr>
            <a:r>
              <a:rPr lang="ru-RU" sz="1800" b="1" dirty="0" smtClean="0"/>
              <a:t>Религия </a:t>
            </a:r>
            <a:r>
              <a:rPr lang="ru-RU" sz="1800" dirty="0" smtClean="0"/>
              <a:t>-  примиряет человека с несовершенством его жизни, учит примиряться с  высшими законами, неподвластными человеческому разуму  </a:t>
            </a:r>
          </a:p>
          <a:p>
            <a:pPr>
              <a:buFontTx/>
              <a:buChar char="-"/>
            </a:pPr>
            <a:r>
              <a:rPr lang="ru-RU" sz="1800" b="1" dirty="0" smtClean="0"/>
              <a:t>Наука </a:t>
            </a:r>
            <a:r>
              <a:rPr lang="ru-RU" sz="1800" dirty="0" smtClean="0"/>
              <a:t>– позволяет понять законы видимого мира, учит человека верить в свой разум  </a:t>
            </a:r>
          </a:p>
          <a:p>
            <a:pPr>
              <a:buFontTx/>
              <a:buChar char="-"/>
            </a:pPr>
            <a:r>
              <a:rPr lang="ru-RU" sz="1800" b="1" dirty="0" smtClean="0"/>
              <a:t>-Философ</a:t>
            </a:r>
            <a:r>
              <a:rPr lang="ru-RU" sz="1800" dirty="0" smtClean="0"/>
              <a:t>ия – формирует мировоззрение человека, делает его цельной личностью, указывает жизненные цели.</a:t>
            </a:r>
            <a:endParaRPr lang="ru-RU" sz="1800" dirty="0"/>
          </a:p>
        </p:txBody>
      </p:sp>
      <p:pic>
        <p:nvPicPr>
          <p:cNvPr id="1027" name="Picture 3" descr="C:\Users\Семен\Desktop\scie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962400"/>
            <a:ext cx="2590800" cy="2667000"/>
          </a:xfrm>
          <a:prstGeom prst="rect">
            <a:avLst/>
          </a:prstGeom>
          <a:noFill/>
        </p:spPr>
      </p:pic>
      <p:pic>
        <p:nvPicPr>
          <p:cNvPr id="1028" name="Picture 4" descr="C:\Users\Семен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990600"/>
            <a:ext cx="25908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Религия как  социальный институт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56388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Человечество очень рано задумалось о двойственности бытия человека.  Уже в древности людей волновала загадка сна, когда было очевидно, что человек – это не только его тело, но и «душа»- невидимая, но самостоятельная сущность. 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Первобытные верования </a:t>
            </a:r>
            <a:r>
              <a:rPr lang="ru-RU" sz="1800" dirty="0" smtClean="0"/>
              <a:t>людей не называют религиями, но это уже представления о сверхъестественных силах, которые неподвластны человеку. Первобытные люди не умели управлять этими силами и пытались с ними договориться.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</a:t>
            </a:r>
            <a:r>
              <a:rPr lang="ru-RU" sz="1800" b="1" dirty="0" smtClean="0"/>
              <a:t>Анимизм</a:t>
            </a:r>
            <a:r>
              <a:rPr lang="ru-RU" sz="1800" dirty="0" smtClean="0"/>
              <a:t> ( от «</a:t>
            </a:r>
            <a:r>
              <a:rPr lang="en-US" sz="1800" dirty="0" smtClean="0"/>
              <a:t>anima</a:t>
            </a:r>
            <a:r>
              <a:rPr lang="ru-RU" sz="1800" dirty="0" smtClean="0"/>
              <a:t>» – душа)- верование, что вся живая и даже неживая природа имеет душу, подобно человеку. 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Тотемизм </a:t>
            </a:r>
            <a:r>
              <a:rPr lang="ru-RU" sz="1800" dirty="0" smtClean="0"/>
              <a:t>( от «тотем» – животное – предок) – вера в происхождение от животных и почитание их как предков </a:t>
            </a:r>
          </a:p>
          <a:p>
            <a:pPr>
              <a:buNone/>
            </a:pPr>
            <a:r>
              <a:rPr lang="ru-RU" sz="1800" b="1" dirty="0" smtClean="0"/>
              <a:t>Фетишизм</a:t>
            </a:r>
            <a:r>
              <a:rPr lang="ru-RU" sz="1800" dirty="0" smtClean="0"/>
              <a:t> – наделение предметов магической силой </a:t>
            </a:r>
          </a:p>
          <a:p>
            <a:pPr>
              <a:buNone/>
            </a:pPr>
            <a:r>
              <a:rPr lang="ru-RU" sz="1800" b="1" dirty="0" smtClean="0"/>
              <a:t>Магия </a:t>
            </a:r>
            <a:r>
              <a:rPr lang="ru-RU" sz="1800" dirty="0" smtClean="0"/>
              <a:t>– ритуалы с целью воздействия на сверхъестественные силы </a:t>
            </a:r>
            <a:endParaRPr lang="ru-RU" sz="1800" dirty="0"/>
          </a:p>
        </p:txBody>
      </p:sp>
      <p:pic>
        <p:nvPicPr>
          <p:cNvPr id="2050" name="Picture 2" descr="C:\Users\Семен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2133600"/>
            <a:ext cx="2362200" cy="3352800"/>
          </a:xfrm>
          <a:prstGeom prst="rect">
            <a:avLst/>
          </a:prstGeom>
          <a:noFill/>
        </p:spPr>
      </p:pic>
      <p:pic>
        <p:nvPicPr>
          <p:cNvPr id="2051" name="Picture 3" descr="C:\Users\Семен\Desktop\fetishizm_-_psihologiya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914400"/>
            <a:ext cx="2828925" cy="1892300"/>
          </a:xfrm>
          <a:prstGeom prst="rect">
            <a:avLst/>
          </a:prstGeom>
          <a:noFill/>
        </p:spPr>
      </p:pic>
      <p:pic>
        <p:nvPicPr>
          <p:cNvPr id="2052" name="Picture 4" descr="C:\Users\Семен\Desktop\96720614_7f78d56dd456ec34fde5943a3b73358b_8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5576888"/>
            <a:ext cx="4114800" cy="1281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религии в обществе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5562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 древнейшую эпоху религиозные верования объясняли человеку устройство мира и его законы.  Религия позволяла людям надеяться на милость богов и духов в самых неблагоприятных условиях.</a:t>
            </a:r>
          </a:p>
          <a:p>
            <a:pPr>
              <a:buNone/>
            </a:pPr>
            <a:r>
              <a:rPr lang="ru-RU" sz="1800" dirty="0" smtClean="0"/>
              <a:t> Современное общество не нуждается в религиозном объяснении окружающего мира, мы всё объясняем с научной точки зрения . Но и в наше время в некоторых ситуациях человек чувствует себя беспомощным. Иногда говорят, что все5 становятся верующими когда попадают в  самолёте в зону турбулентности. Поэтому, несмотря на развитие науки, религия не исчезла и всё ещё нужна людям. Её функции: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</a:t>
            </a:r>
            <a:r>
              <a:rPr lang="ru-RU" sz="1800" b="1" dirty="0" smtClean="0"/>
              <a:t>- </a:t>
            </a:r>
            <a:r>
              <a:rPr lang="ru-RU" sz="1800" b="1" dirty="0" err="1" smtClean="0"/>
              <a:t>ценностно</a:t>
            </a:r>
            <a:r>
              <a:rPr lang="ru-RU" sz="1800" b="1" dirty="0" smtClean="0"/>
              <a:t>  – мировоззренческая   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</a:t>
            </a:r>
            <a:r>
              <a:rPr lang="ru-RU" sz="1800" b="1" dirty="0" smtClean="0"/>
              <a:t>- психологическая  </a:t>
            </a:r>
          </a:p>
          <a:p>
            <a:pPr>
              <a:buNone/>
            </a:pPr>
            <a:r>
              <a:rPr lang="ru-RU" sz="1800" dirty="0" smtClean="0"/>
              <a:t>  - </a:t>
            </a:r>
            <a:r>
              <a:rPr lang="ru-RU" sz="1800" b="1" dirty="0" smtClean="0"/>
              <a:t>нравственно – регулятивная  ( воспитател</a:t>
            </a:r>
            <a:r>
              <a:rPr lang="ru-RU" sz="1800" dirty="0" smtClean="0"/>
              <a:t>ьная)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</a:t>
            </a:r>
            <a:r>
              <a:rPr lang="ru-RU" sz="1800" b="1" dirty="0" smtClean="0"/>
              <a:t>- интеграционная ( объединительная)</a:t>
            </a:r>
            <a:endParaRPr lang="ru-RU" sz="1800" b="1" dirty="0"/>
          </a:p>
        </p:txBody>
      </p:sp>
      <p:pic>
        <p:nvPicPr>
          <p:cNvPr id="3074" name="Picture 2" descr="C:\Users\Семен\Desktop\cq5dam.thumbnail.cropped.1000.563-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838200"/>
            <a:ext cx="3251200" cy="2549525"/>
          </a:xfrm>
          <a:prstGeom prst="rect">
            <a:avLst/>
          </a:prstGeom>
          <a:noFill/>
        </p:spPr>
      </p:pic>
      <p:pic>
        <p:nvPicPr>
          <p:cNvPr id="3075" name="Picture 3" descr="C:\Users\Семен\Desktop\4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2875" y="2819400"/>
            <a:ext cx="2651125" cy="2133600"/>
          </a:xfrm>
          <a:prstGeom prst="rect">
            <a:avLst/>
          </a:prstGeom>
          <a:noFill/>
        </p:spPr>
      </p:pic>
      <p:pic>
        <p:nvPicPr>
          <p:cNvPr id="3076" name="Picture 4" descr="C:\Users\Семен\Desktop\1570236793_0_39_2986_1719_600x0_80_0_0_9dbab112337eee4e91b10e0e6ccf696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4343400"/>
            <a:ext cx="28956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Перед вами  ряд терминов. Все они, за исключением одного, относятся к понятию « религия». Укажите лишний термин.  </a:t>
            </a:r>
          </a:p>
          <a:p>
            <a:pPr>
              <a:buNone/>
            </a:pPr>
            <a:r>
              <a:rPr lang="ru-RU" sz="1800" i="1" dirty="0" smtClean="0"/>
              <a:t>а) католицизм  б) переживание   в) мировоззрение   г) доказательность</a:t>
            </a:r>
          </a:p>
          <a:p>
            <a:pPr>
              <a:buNone/>
            </a:pPr>
            <a:r>
              <a:rPr lang="ru-RU" sz="1800" i="1" dirty="0" smtClean="0"/>
              <a:t>  </a:t>
            </a:r>
            <a:r>
              <a:rPr lang="ru-RU" sz="1800" i="1" dirty="0" err="1" smtClean="0"/>
              <a:t>д</a:t>
            </a:r>
            <a:r>
              <a:rPr lang="ru-RU" sz="1800" i="1" dirty="0" smtClean="0"/>
              <a:t>) монотеизм   е) переживание   </a:t>
            </a:r>
          </a:p>
          <a:p>
            <a:pPr>
              <a:buNone/>
            </a:pPr>
            <a:endParaRPr lang="ru-RU" sz="1800" i="1" dirty="0" smtClean="0"/>
          </a:p>
          <a:p>
            <a:pPr>
              <a:buNone/>
            </a:pPr>
            <a:r>
              <a:rPr lang="ru-RU" sz="1800" dirty="0" smtClean="0"/>
              <a:t>Выберите из списка видов деятельности те, которые относятся к духовному производству: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-     написание пьесы  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-     посещение театра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-      посадка деревьев в парке</a:t>
            </a:r>
          </a:p>
          <a:p>
            <a:pPr>
              <a:buFontTx/>
              <a:buChar char="-"/>
            </a:pPr>
            <a:r>
              <a:rPr lang="ru-RU" sz="1800" dirty="0" smtClean="0"/>
              <a:t>чтение книги  </a:t>
            </a:r>
          </a:p>
          <a:p>
            <a:pPr>
              <a:buFontTx/>
              <a:buChar char="-"/>
            </a:pPr>
            <a:r>
              <a:rPr lang="ru-RU" sz="1800" dirty="0" smtClean="0"/>
              <a:t>изобретение  </a:t>
            </a:r>
            <a:r>
              <a:rPr lang="ru-RU" sz="1800" dirty="0" err="1" smtClean="0"/>
              <a:t>дрона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научное исследование  </a:t>
            </a:r>
          </a:p>
          <a:p>
            <a:pPr>
              <a:buFontTx/>
              <a:buChar char="-"/>
            </a:pPr>
            <a:r>
              <a:rPr lang="ru-RU" sz="1800" dirty="0" smtClean="0"/>
              <a:t>запуск ракеты в космос</a:t>
            </a:r>
          </a:p>
          <a:p>
            <a:pPr>
              <a:buFontTx/>
              <a:buChar char="-"/>
            </a:pPr>
            <a:r>
              <a:rPr lang="ru-RU" sz="1800" dirty="0" smtClean="0"/>
              <a:t>выпуск философского журнала </a:t>
            </a:r>
          </a:p>
          <a:p>
            <a:pPr>
              <a:buFontTx/>
              <a:buChar char="-"/>
            </a:pPr>
            <a:r>
              <a:rPr lang="ru-RU" sz="1800" dirty="0" smtClean="0"/>
              <a:t>проповедь священника в церкви</a:t>
            </a:r>
          </a:p>
          <a:p>
            <a:pPr>
              <a:buFontTx/>
              <a:buChar char="-"/>
            </a:pPr>
            <a:endParaRPr lang="ru-RU" sz="1800" dirty="0" smtClean="0"/>
          </a:p>
          <a:p>
            <a:pPr>
              <a:buFontTx/>
              <a:buChar char="-"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</a:t>
            </a:r>
          </a:p>
          <a:p>
            <a:pPr>
              <a:buNone/>
            </a:pPr>
            <a:endParaRPr lang="ru-RU" sz="1800" i="1" dirty="0" smtClean="0"/>
          </a:p>
          <a:p>
            <a:pPr>
              <a:buNone/>
            </a:pPr>
            <a:endParaRPr lang="ru-RU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религий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2743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800" dirty="0" smtClean="0"/>
              <a:t>Все религии принято классифицировать по разным признакам. </a:t>
            </a:r>
          </a:p>
          <a:p>
            <a:pPr>
              <a:buAutoNum type="arabicPeriod"/>
            </a:pPr>
            <a:r>
              <a:rPr lang="ru-RU" sz="1800" dirty="0" smtClean="0"/>
              <a:t>Монотеистические и политеистические. Первой религией единобожия стал иудаизм – вера  еврейского народа в Бога </a:t>
            </a:r>
            <a:r>
              <a:rPr lang="ru-RU" sz="1800" dirty="0" err="1" smtClean="0"/>
              <a:t>Яхве</a:t>
            </a:r>
            <a:r>
              <a:rPr lang="ru-RU" sz="1800" dirty="0" smtClean="0"/>
              <a:t>.  </a:t>
            </a:r>
          </a:p>
          <a:p>
            <a:pPr>
              <a:buAutoNum type="arabicPeriod"/>
            </a:pPr>
            <a:r>
              <a:rPr lang="ru-RU" sz="1800" dirty="0" smtClean="0"/>
              <a:t>Религии можно подразделять на авторитарные и </a:t>
            </a:r>
            <a:r>
              <a:rPr lang="ru-RU" sz="1800" dirty="0" err="1" smtClean="0"/>
              <a:t>неавторитарные</a:t>
            </a:r>
            <a:r>
              <a:rPr lang="ru-RU" sz="1800" dirty="0" smtClean="0"/>
              <a:t>. Авторитарные религии содержат очень строгие требования к верующим, посланные самим богом. Это ислам и христианство. Есть религии, где нет грозного Бога – синтоизм, индуизм и другие религии. </a:t>
            </a:r>
          </a:p>
          <a:p>
            <a:pPr>
              <a:buAutoNum type="arabicPeriod"/>
            </a:pPr>
            <a:r>
              <a:rPr lang="ru-RU" sz="1800" dirty="0" smtClean="0"/>
              <a:t>Чаще всего религии подразделяются на мировые и локально – национальные. К мировым относятся: </a:t>
            </a:r>
          </a:p>
          <a:p>
            <a:pPr>
              <a:buNone/>
            </a:pPr>
            <a:r>
              <a:rPr lang="ru-RU" sz="1800" dirty="0" smtClean="0"/>
              <a:t>         ислам( мусульманство), христианство и буддизм.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  Сторонники этих </a:t>
            </a:r>
            <a:r>
              <a:rPr lang="ru-RU" sz="1800" dirty="0" err="1" smtClean="0"/>
              <a:t>конфессий</a:t>
            </a:r>
            <a:r>
              <a:rPr lang="ru-RU" sz="1800" dirty="0" smtClean="0"/>
              <a:t> есть среди разных народов в разных странах.  </a:t>
            </a:r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 </a:t>
            </a:r>
            <a:r>
              <a:rPr lang="ru-RU" sz="1800" b="1" dirty="0" err="1" smtClean="0"/>
              <a:t>Конфессия</a:t>
            </a:r>
            <a:r>
              <a:rPr lang="ru-RU" sz="1800" b="1" dirty="0" smtClean="0"/>
              <a:t> </a:t>
            </a:r>
            <a:r>
              <a:rPr lang="ru-RU" sz="1800" dirty="0" smtClean="0"/>
              <a:t>– </a:t>
            </a:r>
            <a:r>
              <a:rPr lang="ru-RU" sz="1800" b="1" dirty="0" smtClean="0"/>
              <a:t>это вероисповедание</a:t>
            </a:r>
            <a:r>
              <a:rPr lang="ru-RU" sz="1800" dirty="0" smtClean="0"/>
              <a:t>, способ приближения к Богу, способ спасения души. </a:t>
            </a:r>
            <a:endParaRPr lang="ru-RU" sz="1800" dirty="0"/>
          </a:p>
        </p:txBody>
      </p:sp>
      <p:pic>
        <p:nvPicPr>
          <p:cNvPr id="4098" name="Picture 2" descr="C:\Users\Семен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86200"/>
            <a:ext cx="4876800" cy="2667000"/>
          </a:xfrm>
          <a:prstGeom prst="rect">
            <a:avLst/>
          </a:prstGeom>
          <a:noFill/>
        </p:spPr>
      </p:pic>
      <p:pic>
        <p:nvPicPr>
          <p:cNvPr id="4099" name="Picture 3" descr="C:\Users\Семен\Desktop\unname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886200"/>
            <a:ext cx="4419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1.Появление частной собственности на средства производства  привело к  усилению расслоения в обществе. Связь каких сторон общественной жизни здесь проявилась?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а) социальной и политической   б) экономической и политической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в)экономической и духовной     г) экономической и социальной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2. Верны ли следующие высказывания о типах общества: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А. Для индустриального общества характерно выдвижение на первый план сферы услуг.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Б. В сознании людей традиционного общества ведущую роль играет религия.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а) верно только А  б) верно только Б   в) верны оба суждения   г) оба неверны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3.  Для  индустриального общества характерно: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а) ведущая роль сельского хозяйства   б) преобладание промышленности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в) слабый уровень разделения труда    г)решающее значение сферы услуг в экономике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562600"/>
          </a:xfrm>
        </p:spPr>
        <p:txBody>
          <a:bodyPr>
            <a:normAutofit/>
          </a:bodyPr>
          <a:lstStyle/>
          <a:p>
            <a:pPr>
              <a:buAutoNum type="arabicPeriod" startAt="4"/>
            </a:pPr>
            <a:r>
              <a:rPr lang="ru-RU" sz="1800" dirty="0" smtClean="0"/>
              <a:t>Для традиционного общества характерно: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а) ценность человеческой личности     б) быстрое техническое развитие   </a:t>
            </a:r>
          </a:p>
          <a:p>
            <a:pPr>
              <a:buNone/>
            </a:pPr>
            <a:r>
              <a:rPr lang="ru-RU" sz="1800" dirty="0" smtClean="0"/>
              <a:t>   в) значительная роль коллектива в трудовой деятельности   г) развитая сфера образования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5. Укажите одно верное суждение: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а) И в природе и в обществе действуют объективные законы развития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б) Общество на современном этапе полностью подчинило себе природу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в) Человек и общество неспособны противодействовать природной стихии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г) Общество развивается, а природа неизменна, статична   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6. </a:t>
            </a:r>
            <a:r>
              <a:rPr lang="ru-RU" sz="1800" dirty="0" smtClean="0"/>
              <a:t>. Верны ли следующие высказывания о типах общества: 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А.  Информационное общество одной из важнейших ценностей считает инновации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Б. Традиционное общество поощряет личную инициативу и предприимчивость </a:t>
            </a:r>
          </a:p>
          <a:p>
            <a:pPr>
              <a:buNone/>
            </a:pPr>
            <a:r>
              <a:rPr lang="ru-RU" sz="1800" dirty="0" smtClean="0"/>
              <a:t> а) верно только А  б) верно только Б   в) верны оба суждения   г) оба неверны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1248</Words>
  <PresentationFormat>Экран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Духовная сфера жизни общества </vt:lpstr>
      <vt:lpstr>Понятие духовной сферы</vt:lpstr>
      <vt:lpstr>Структура духовной жизни общества</vt:lpstr>
      <vt:lpstr>Религия как  социальный институт</vt:lpstr>
      <vt:lpstr>Роль религии в обществе</vt:lpstr>
      <vt:lpstr>Задание </vt:lpstr>
      <vt:lpstr>Классификация религий</vt:lpstr>
      <vt:lpstr>Проверочная работа</vt:lpstr>
      <vt:lpstr>Проверочная работа</vt:lpstr>
      <vt:lpstr>Проверочная работа</vt:lpstr>
      <vt:lpstr>Проверочная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Духовная сфера жизни общества </dc:title>
  <dc:creator>Семен</dc:creator>
  <cp:lastModifiedBy>Семен</cp:lastModifiedBy>
  <cp:revision>21</cp:revision>
  <dcterms:created xsi:type="dcterms:W3CDTF">2020-11-10T21:16:12Z</dcterms:created>
  <dcterms:modified xsi:type="dcterms:W3CDTF">2020-11-10T23:33:05Z</dcterms:modified>
</cp:coreProperties>
</file>