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 </a:t>
            </a:r>
            <a:r>
              <a:rPr lang="ru-RU" dirty="0" smtClean="0"/>
              <a:t>Духовная сфера жизни общества</a:t>
            </a:r>
            <a:endParaRPr lang="ru-RU" dirty="0"/>
          </a:p>
        </p:txBody>
      </p:sp>
      <p:sp>
        <p:nvSpPr>
          <p:cNvPr id="3" name="Подзаголовок 2"/>
          <p:cNvSpPr>
            <a:spLocks noGrp="1"/>
          </p:cNvSpPr>
          <p:nvPr>
            <p:ph type="subTitle" idx="1"/>
          </p:nvPr>
        </p:nvSpPr>
        <p:spPr/>
        <p:txBody>
          <a:bodyPr/>
          <a:lstStyle/>
          <a:p>
            <a:r>
              <a:rPr lang="ru-RU" dirty="0" smtClean="0"/>
              <a:t>Обществознание 10 класс</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762"/>
          </a:xfrm>
        </p:spPr>
        <p:txBody>
          <a:bodyPr>
            <a:normAutofit fontScale="90000"/>
          </a:bodyPr>
          <a:lstStyle/>
          <a:p>
            <a:r>
              <a:rPr lang="ru-RU" dirty="0" smtClean="0"/>
              <a:t>Понятие и структура</a:t>
            </a:r>
            <a:endParaRPr lang="ru-RU" dirty="0"/>
          </a:p>
        </p:txBody>
      </p:sp>
      <p:sp>
        <p:nvSpPr>
          <p:cNvPr id="3" name="Содержимое 2"/>
          <p:cNvSpPr>
            <a:spLocks noGrp="1"/>
          </p:cNvSpPr>
          <p:nvPr>
            <p:ph idx="1"/>
          </p:nvPr>
        </p:nvSpPr>
        <p:spPr>
          <a:xfrm>
            <a:off x="457200" y="1066800"/>
            <a:ext cx="5486400" cy="5059363"/>
          </a:xfrm>
        </p:spPr>
        <p:txBody>
          <a:bodyPr>
            <a:normAutofit fontScale="92500" lnSpcReduction="10000"/>
          </a:bodyPr>
          <a:lstStyle/>
          <a:p>
            <a:pPr>
              <a:buNone/>
            </a:pPr>
            <a:r>
              <a:rPr lang="ru-RU" dirty="0" smtClean="0"/>
              <a:t> </a:t>
            </a:r>
            <a:r>
              <a:rPr lang="ru-RU" sz="1600" b="1" dirty="0" smtClean="0">
                <a:latin typeface="+mj-lt"/>
              </a:rPr>
              <a:t>Духовная сфера человека </a:t>
            </a:r>
            <a:r>
              <a:rPr lang="ru-RU" sz="1600" dirty="0" smtClean="0">
                <a:latin typeface="+mj-lt"/>
              </a:rPr>
              <a:t>включает в себя его внутренний мир – его чувства, мысли, убеждения, веру. Это – «стержень» человека, который направляет его деятельность. Это – главная составляющая человека, без которой он  является только оболочкой человека. </a:t>
            </a:r>
          </a:p>
          <a:p>
            <a:pPr>
              <a:buNone/>
            </a:pPr>
            <a:r>
              <a:rPr lang="ru-RU" sz="1600" dirty="0" smtClean="0">
                <a:latin typeface="+mj-lt"/>
              </a:rPr>
              <a:t> </a:t>
            </a:r>
            <a:r>
              <a:rPr lang="ru-RU" sz="1600" b="1" dirty="0" smtClean="0">
                <a:latin typeface="+mj-lt"/>
              </a:rPr>
              <a:t>Духовная сфера общества </a:t>
            </a:r>
            <a:r>
              <a:rPr lang="ru-RU" sz="1600" dirty="0" smtClean="0">
                <a:latin typeface="+mj-lt"/>
              </a:rPr>
              <a:t>– это деятельность людей по </a:t>
            </a:r>
            <a:r>
              <a:rPr lang="ru-RU" sz="1600" b="1" dirty="0" smtClean="0">
                <a:latin typeface="+mj-lt"/>
              </a:rPr>
              <a:t>созданию и потреблению духовных ценностей</a:t>
            </a:r>
            <a:r>
              <a:rPr lang="ru-RU" sz="1600" dirty="0" smtClean="0">
                <a:latin typeface="+mj-lt"/>
              </a:rPr>
              <a:t>: чувств, убеждений,  веры, знаний, мыслей. Кто- то создаёт новые духовные ценности: писатели, режиссёры, художники, отцы церкви и религиозные деятели, учёные – они формируют духовные ценности, а люди их «потребляют» – т.е. усваивают.  </a:t>
            </a:r>
          </a:p>
          <a:p>
            <a:pPr>
              <a:buNone/>
            </a:pPr>
            <a:r>
              <a:rPr lang="ru-RU" sz="1600" dirty="0" smtClean="0">
                <a:latin typeface="+mj-lt"/>
              </a:rPr>
              <a:t> </a:t>
            </a:r>
            <a:r>
              <a:rPr lang="ru-RU" sz="1600" dirty="0" smtClean="0">
                <a:latin typeface="+mj-lt"/>
              </a:rPr>
              <a:t> Считается, что именно духовные потребности отличают человека от животного</a:t>
            </a:r>
            <a:r>
              <a:rPr lang="ru-RU" sz="1600" b="1" dirty="0" smtClean="0">
                <a:latin typeface="+mj-lt"/>
              </a:rPr>
              <a:t>.  Биологические потребности </a:t>
            </a:r>
            <a:r>
              <a:rPr lang="ru-RU" sz="1600" dirty="0" smtClean="0">
                <a:latin typeface="+mj-lt"/>
              </a:rPr>
              <a:t>– в еде, сне, размножении – есть и у животных. </a:t>
            </a:r>
            <a:r>
              <a:rPr lang="ru-RU" sz="1600" b="1" dirty="0" smtClean="0">
                <a:latin typeface="+mj-lt"/>
              </a:rPr>
              <a:t>Экзистенциальные</a:t>
            </a:r>
            <a:r>
              <a:rPr lang="ru-RU" sz="1600" dirty="0" smtClean="0">
                <a:latin typeface="+mj-lt"/>
              </a:rPr>
              <a:t> – в безопасности, в групповой деятельности, в признании и в доминировании – также наблюдаются  у высших млекопитающих. </a:t>
            </a:r>
          </a:p>
          <a:p>
            <a:pPr>
              <a:buNone/>
            </a:pPr>
            <a:r>
              <a:rPr lang="ru-RU" sz="1600" b="1" dirty="0" smtClean="0">
                <a:latin typeface="+mj-lt"/>
              </a:rPr>
              <a:t> </a:t>
            </a:r>
            <a:r>
              <a:rPr lang="ru-RU" sz="1600" b="1" dirty="0" smtClean="0">
                <a:latin typeface="+mj-lt"/>
              </a:rPr>
              <a:t>И только человеку присущи потребности оценивать свои поступки,  спорить об убеждениях и даже жертвовать жизнью ради веры и убеждений – ценностей сугубо нематериальных.</a:t>
            </a:r>
            <a:endParaRPr lang="ru-RU" sz="1600" b="1" dirty="0">
              <a:latin typeface="+mj-lt"/>
            </a:endParaRPr>
          </a:p>
        </p:txBody>
      </p:sp>
      <p:pic>
        <p:nvPicPr>
          <p:cNvPr id="1026" name="Picture 2" descr="C:\Users\Семен\Desktop\Prikolnye_foto_obezyan_17_04045405.jpg"/>
          <p:cNvPicPr>
            <a:picLocks noChangeAspect="1" noChangeArrowheads="1"/>
          </p:cNvPicPr>
          <p:nvPr/>
        </p:nvPicPr>
        <p:blipFill>
          <a:blip r:embed="rId2"/>
          <a:srcRect/>
          <a:stretch>
            <a:fillRect/>
          </a:stretch>
        </p:blipFill>
        <p:spPr bwMode="auto">
          <a:xfrm>
            <a:off x="6096000" y="1219200"/>
            <a:ext cx="2609850" cy="4724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62"/>
          </a:xfrm>
        </p:spPr>
        <p:txBody>
          <a:bodyPr>
            <a:normAutofit fontScale="90000"/>
          </a:bodyPr>
          <a:lstStyle/>
          <a:p>
            <a:r>
              <a:rPr lang="ru-RU" dirty="0" smtClean="0"/>
              <a:t>Мораль как элемент духовной культуры</a:t>
            </a:r>
            <a:endParaRPr lang="ru-RU" dirty="0"/>
          </a:p>
        </p:txBody>
      </p:sp>
      <p:sp>
        <p:nvSpPr>
          <p:cNvPr id="3" name="Содержимое 2"/>
          <p:cNvSpPr>
            <a:spLocks noGrp="1"/>
          </p:cNvSpPr>
          <p:nvPr>
            <p:ph idx="1"/>
          </p:nvPr>
        </p:nvSpPr>
        <p:spPr>
          <a:xfrm>
            <a:off x="152400" y="1295400"/>
            <a:ext cx="5943600" cy="5257800"/>
          </a:xfrm>
        </p:spPr>
        <p:txBody>
          <a:bodyPr>
            <a:normAutofit lnSpcReduction="10000"/>
          </a:bodyPr>
          <a:lstStyle/>
          <a:p>
            <a:pPr>
              <a:buNone/>
            </a:pPr>
            <a:r>
              <a:rPr lang="ru-RU" sz="1800" dirty="0" smtClean="0"/>
              <a:t> Как человек выработал нормы повеления, которые противоречат инстинктам?  </a:t>
            </a:r>
            <a:r>
              <a:rPr lang="ru-RU" sz="1800" b="1" dirty="0" smtClean="0"/>
              <a:t>Понятие «Культура» означает создание того, чего нет в природе</a:t>
            </a:r>
            <a:r>
              <a:rPr lang="ru-RU" sz="1800" dirty="0" smtClean="0"/>
              <a:t>.  Как  природный регулятор – инстинкт выживания сильнейшего- в человеческом обществе  был заменён на моральные нормы? </a:t>
            </a:r>
          </a:p>
          <a:p>
            <a:pPr>
              <a:buNone/>
            </a:pPr>
            <a:r>
              <a:rPr lang="ru-RU" sz="1800" dirty="0" smtClean="0"/>
              <a:t> </a:t>
            </a:r>
            <a:r>
              <a:rPr lang="ru-RU" sz="1800" dirty="0" smtClean="0"/>
              <a:t>Однозначного ответа у учёных и философов нет и по сей день. Существуют два основных подхода к этой проблеме: </a:t>
            </a:r>
            <a:r>
              <a:rPr lang="ru-RU" sz="1800" b="1" dirty="0" smtClean="0"/>
              <a:t>философский</a:t>
            </a:r>
            <a:r>
              <a:rPr lang="ru-RU" sz="1800" dirty="0" smtClean="0"/>
              <a:t> и социологический.   </a:t>
            </a:r>
          </a:p>
          <a:p>
            <a:pPr>
              <a:buNone/>
            </a:pPr>
            <a:r>
              <a:rPr lang="ru-RU" sz="1800" dirty="0" smtClean="0"/>
              <a:t> </a:t>
            </a:r>
            <a:r>
              <a:rPr lang="ru-RU" sz="1800" dirty="0" smtClean="0"/>
              <a:t>Большинство философов, включая Сократа, Платона и Канта считали моральные нормы « данными свыше», божественными, врождёнными, изначально объективно присущими человеку. </a:t>
            </a:r>
            <a:r>
              <a:rPr lang="ru-RU" sz="1800" b="1" dirty="0" err="1" smtClean="0"/>
              <a:t>Иммануил</a:t>
            </a:r>
            <a:r>
              <a:rPr lang="ru-RU" sz="1800" b="1" dirty="0" smtClean="0"/>
              <a:t> Кант называл моральные нормы внутри человека такой же непостижимой загадкой, как и звёздное небо</a:t>
            </a:r>
            <a:r>
              <a:rPr lang="ru-RU" sz="1800" dirty="0" smtClean="0"/>
              <a:t>.  </a:t>
            </a:r>
            <a:r>
              <a:rPr lang="ru-RU" sz="1800" b="1" dirty="0" smtClean="0"/>
              <a:t>Кант был убеждён, что внутри любого человека есть « моральный императив» – т. Е. веление,  которое указывает, как необходимо поступить. </a:t>
            </a:r>
          </a:p>
          <a:p>
            <a:pPr>
              <a:buNone/>
            </a:pPr>
            <a:r>
              <a:rPr lang="ru-RU" sz="1800" dirty="0" smtClean="0"/>
              <a:t> </a:t>
            </a:r>
            <a:r>
              <a:rPr lang="ru-RU" sz="1800" dirty="0" smtClean="0"/>
              <a:t>А вот </a:t>
            </a:r>
            <a:r>
              <a:rPr lang="ru-RU" sz="1800" b="1" dirty="0" smtClean="0"/>
              <a:t>понятие нравственност</a:t>
            </a:r>
            <a:r>
              <a:rPr lang="ru-RU" sz="1800" dirty="0" smtClean="0"/>
              <a:t>и – это уже и есть само поведение человека, соответствие морали.</a:t>
            </a:r>
            <a:endParaRPr lang="ru-RU" sz="1800" dirty="0"/>
          </a:p>
        </p:txBody>
      </p:sp>
      <p:pic>
        <p:nvPicPr>
          <p:cNvPr id="2050" name="Picture 2" descr="C:\Users\Семен\Desktop\unnamed.jpg"/>
          <p:cNvPicPr>
            <a:picLocks noChangeAspect="1" noChangeArrowheads="1"/>
          </p:cNvPicPr>
          <p:nvPr/>
        </p:nvPicPr>
        <p:blipFill>
          <a:blip r:embed="rId2"/>
          <a:srcRect/>
          <a:stretch>
            <a:fillRect/>
          </a:stretch>
        </p:blipFill>
        <p:spPr bwMode="auto">
          <a:xfrm>
            <a:off x="5943600" y="685800"/>
            <a:ext cx="3276600" cy="3429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762"/>
          </a:xfrm>
        </p:spPr>
        <p:txBody>
          <a:bodyPr>
            <a:normAutofit fontScale="90000"/>
          </a:bodyPr>
          <a:lstStyle/>
          <a:p>
            <a:r>
              <a:rPr lang="ru-RU" dirty="0" smtClean="0"/>
              <a:t>Происхождение морали</a:t>
            </a:r>
            <a:endParaRPr lang="ru-RU" dirty="0"/>
          </a:p>
        </p:txBody>
      </p:sp>
      <p:sp>
        <p:nvSpPr>
          <p:cNvPr id="3" name="Содержимое 2"/>
          <p:cNvSpPr>
            <a:spLocks noGrp="1"/>
          </p:cNvSpPr>
          <p:nvPr>
            <p:ph idx="1"/>
          </p:nvPr>
        </p:nvSpPr>
        <p:spPr>
          <a:xfrm>
            <a:off x="304800" y="990600"/>
            <a:ext cx="6248400" cy="5638800"/>
          </a:xfrm>
        </p:spPr>
        <p:txBody>
          <a:bodyPr/>
          <a:lstStyle/>
          <a:p>
            <a:pPr>
              <a:buNone/>
            </a:pPr>
            <a:r>
              <a:rPr lang="ru-RU" dirty="0" smtClean="0"/>
              <a:t>  </a:t>
            </a:r>
            <a:r>
              <a:rPr lang="ru-RU" sz="1800" dirty="0" smtClean="0"/>
              <a:t>О моральных  нормах много говорил и </a:t>
            </a:r>
            <a:r>
              <a:rPr lang="ru-RU" sz="1800" b="1" dirty="0" smtClean="0"/>
              <a:t>Гегель.</a:t>
            </a:r>
            <a:r>
              <a:rPr lang="ru-RU" sz="1800" dirty="0" smtClean="0"/>
              <a:t>  Но он считал, что мораль –</a:t>
            </a:r>
            <a:r>
              <a:rPr lang="ru-RU" sz="1800" b="1" dirty="0" smtClean="0"/>
              <a:t>результат собственных размышлений человека о добре и зле.  </a:t>
            </a:r>
            <a:r>
              <a:rPr lang="ru-RU" sz="1800" dirty="0" smtClean="0"/>
              <a:t>А вот нравственность – это общепринятые нормы поведения, коим следует соответствовать, живя в обществе. </a:t>
            </a:r>
          </a:p>
          <a:p>
            <a:pPr>
              <a:buNone/>
            </a:pPr>
            <a:r>
              <a:rPr lang="ru-RU" sz="1800" dirty="0" smtClean="0"/>
              <a:t> </a:t>
            </a:r>
            <a:r>
              <a:rPr lang="ru-RU" sz="1800" dirty="0" smtClean="0"/>
              <a:t>Учёные </a:t>
            </a:r>
            <a:r>
              <a:rPr lang="ru-RU" sz="1800" b="1" dirty="0" smtClean="0"/>
              <a:t>социологи</a:t>
            </a:r>
            <a:r>
              <a:rPr lang="ru-RU" sz="1800" dirty="0" smtClean="0"/>
              <a:t> - сторонники другого подхода к проблеме.  Например, немецкий философ Дюркгейм видел в моральных нормах </a:t>
            </a:r>
            <a:r>
              <a:rPr lang="ru-RU" sz="1800" b="1" dirty="0" smtClean="0"/>
              <a:t>« удачные находки» человеческих групп, которые помогали выживанию.  </a:t>
            </a:r>
          </a:p>
          <a:p>
            <a:pPr>
              <a:buNone/>
            </a:pPr>
            <a:r>
              <a:rPr lang="ru-RU" sz="1800" dirty="0" smtClean="0"/>
              <a:t> </a:t>
            </a:r>
            <a:r>
              <a:rPr lang="ru-RU" sz="1800" dirty="0" smtClean="0"/>
              <a:t>Эту точку зрения поддерживает </a:t>
            </a:r>
            <a:r>
              <a:rPr lang="ru-RU" sz="1800" b="1" dirty="0" smtClean="0"/>
              <a:t>социол</a:t>
            </a:r>
            <a:r>
              <a:rPr lang="ru-RU" sz="1800" dirty="0" smtClean="0"/>
              <a:t>ог </a:t>
            </a:r>
            <a:r>
              <a:rPr lang="ru-RU" sz="1800" b="1" dirty="0" smtClean="0"/>
              <a:t>Ю. Семёнов, </a:t>
            </a:r>
            <a:r>
              <a:rPr lang="ru-RU" sz="1800" dirty="0" smtClean="0"/>
              <a:t>который говорит, что в обществах людей тоже шёл естественный отбор, но только выживали не индивиды, а коллективы.  Такой отбор называют «</a:t>
            </a:r>
            <a:r>
              <a:rPr lang="ru-RU" sz="1800" dirty="0" err="1" smtClean="0"/>
              <a:t>грегарный</a:t>
            </a:r>
            <a:r>
              <a:rPr lang="ru-RU" sz="1800" dirty="0" smtClean="0"/>
              <a:t>». </a:t>
            </a:r>
          </a:p>
          <a:p>
            <a:pPr>
              <a:buNone/>
            </a:pPr>
            <a:r>
              <a:rPr lang="ru-RU" sz="1800" dirty="0" smtClean="0"/>
              <a:t> </a:t>
            </a:r>
            <a:r>
              <a:rPr lang="ru-RU" sz="1800" dirty="0" smtClean="0"/>
              <a:t> Так вот, в коллективах, где практиковалась взаимопомощь, забота о других, выживаемость была выше. Поэтому нормы и закрепились в сознании людей.   </a:t>
            </a:r>
          </a:p>
          <a:p>
            <a:pPr>
              <a:buNone/>
            </a:pPr>
            <a:r>
              <a:rPr lang="ru-RU" sz="1800" dirty="0" smtClean="0"/>
              <a:t> </a:t>
            </a:r>
            <a:r>
              <a:rPr lang="ru-RU" sz="1800" dirty="0" smtClean="0"/>
              <a:t>Отсюда и вытекают два подхода к морали – моральный абсолютизм и моральный релятивизм.</a:t>
            </a:r>
            <a:endParaRPr lang="ru-RU" sz="1800" dirty="0"/>
          </a:p>
        </p:txBody>
      </p:sp>
      <p:pic>
        <p:nvPicPr>
          <p:cNvPr id="4" name="Picture 3" descr="C:\Users\Семен\Desktop\download.jpg"/>
          <p:cNvPicPr>
            <a:picLocks noChangeAspect="1" noChangeArrowheads="1"/>
          </p:cNvPicPr>
          <p:nvPr/>
        </p:nvPicPr>
        <p:blipFill>
          <a:blip r:embed="rId2"/>
          <a:srcRect/>
          <a:stretch>
            <a:fillRect/>
          </a:stretch>
        </p:blipFill>
        <p:spPr bwMode="auto">
          <a:xfrm>
            <a:off x="6219825" y="4267200"/>
            <a:ext cx="2924175" cy="2362200"/>
          </a:xfrm>
          <a:prstGeom prst="rect">
            <a:avLst/>
          </a:prstGeom>
          <a:noFill/>
        </p:spPr>
      </p:pic>
      <p:pic>
        <p:nvPicPr>
          <p:cNvPr id="3074" name="Picture 2" descr="C:\Users\Семен\Desktop\unnamed.jpg"/>
          <p:cNvPicPr>
            <a:picLocks noChangeAspect="1" noChangeArrowheads="1"/>
          </p:cNvPicPr>
          <p:nvPr/>
        </p:nvPicPr>
        <p:blipFill>
          <a:blip r:embed="rId3"/>
          <a:srcRect/>
          <a:stretch>
            <a:fillRect/>
          </a:stretch>
        </p:blipFill>
        <p:spPr bwMode="auto">
          <a:xfrm>
            <a:off x="6096000" y="990600"/>
            <a:ext cx="2819400" cy="215265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33400"/>
          </a:xfrm>
        </p:spPr>
        <p:txBody>
          <a:bodyPr>
            <a:normAutofit fontScale="90000"/>
          </a:bodyPr>
          <a:lstStyle/>
          <a:p>
            <a:r>
              <a:rPr lang="ru-RU" dirty="0" smtClean="0"/>
              <a:t>Моральный идеал</a:t>
            </a:r>
            <a:endParaRPr lang="ru-RU" dirty="0"/>
          </a:p>
        </p:txBody>
      </p:sp>
      <p:sp>
        <p:nvSpPr>
          <p:cNvPr id="3" name="Содержимое 2"/>
          <p:cNvSpPr>
            <a:spLocks noGrp="1"/>
          </p:cNvSpPr>
          <p:nvPr>
            <p:ph idx="1"/>
          </p:nvPr>
        </p:nvSpPr>
        <p:spPr>
          <a:xfrm>
            <a:off x="228600" y="762000"/>
            <a:ext cx="6781800" cy="5715000"/>
          </a:xfrm>
        </p:spPr>
        <p:txBody>
          <a:bodyPr>
            <a:normAutofit lnSpcReduction="10000"/>
          </a:bodyPr>
          <a:lstStyle/>
          <a:p>
            <a:pPr>
              <a:buNone/>
            </a:pPr>
            <a:r>
              <a:rPr lang="ru-RU" dirty="0" smtClean="0"/>
              <a:t> </a:t>
            </a:r>
            <a:r>
              <a:rPr lang="ru-RU" sz="1800" dirty="0" err="1" smtClean="0"/>
              <a:t>Иммануил</a:t>
            </a:r>
            <a:r>
              <a:rPr lang="ru-RU" sz="1800" dirty="0" smtClean="0"/>
              <a:t> Кант считал моральный идеал недостижимым для человека, именно поэтому,  писал он, человечество и создало этические религии. Только Бог в сознании людей – идеал морали.   Но человеку необходимо иметь идеал. Как необходимо иметь ориентир на небе ночью для движения вперёд.  Наука может дать « фонарь» для освещения пути, но « фонарь» не укажет направления движения. </a:t>
            </a:r>
          </a:p>
          <a:p>
            <a:pPr>
              <a:buNone/>
            </a:pPr>
            <a:r>
              <a:rPr lang="ru-RU" sz="1800" dirty="0" smtClean="0"/>
              <a:t> </a:t>
            </a:r>
            <a:r>
              <a:rPr lang="ru-RU" sz="1800" dirty="0" smtClean="0"/>
              <a:t> Сегодня, в эпоху новых возможностей науки, иногда кажется неуместным рассуждать о морали и моральном выборе</a:t>
            </a:r>
            <a:r>
              <a:rPr lang="ru-RU" sz="1800" b="1" dirty="0" smtClean="0"/>
              <a:t>. Но именно грандиозность новых возможностей и пугает даже самих учёных. Представим, что для учёного открывается возможность заработать на изобретении лекарства, сокращающего население планеты. Это абсолютно реально. Хотели бы мы, чтобы учёные отбросили все размышления об этике науки? Согласились бы мы, чтобы на нас ставили генетические и фармацевтические эксперименты « для блага человечества»? </a:t>
            </a:r>
          </a:p>
          <a:p>
            <a:pPr>
              <a:buNone/>
            </a:pPr>
            <a:r>
              <a:rPr lang="ru-RU" sz="1800" dirty="0" smtClean="0"/>
              <a:t> </a:t>
            </a:r>
            <a:r>
              <a:rPr lang="ru-RU" sz="1800" dirty="0" smtClean="0"/>
              <a:t>Та что вопрос остаётся открытым  - сможет ли человечество жить без моральных «оков» или это будет уже не совсем человечество? </a:t>
            </a:r>
          </a:p>
          <a:p>
            <a:pPr>
              <a:buNone/>
            </a:pPr>
            <a:r>
              <a:rPr lang="ru-RU" sz="1800" b="1" dirty="0" smtClean="0"/>
              <a:t>Этика – наука о моральных ценностях.</a:t>
            </a:r>
            <a:endParaRPr lang="ru-RU" b="1" dirty="0"/>
          </a:p>
        </p:txBody>
      </p:sp>
      <p:pic>
        <p:nvPicPr>
          <p:cNvPr id="4098" name="Picture 2" descr="C:\Users\Семен\Desktop\2019-06-08-290_15835-2_189359.jpg"/>
          <p:cNvPicPr>
            <a:picLocks noChangeAspect="1" noChangeArrowheads="1"/>
          </p:cNvPicPr>
          <p:nvPr/>
        </p:nvPicPr>
        <p:blipFill>
          <a:blip r:embed="rId2" cstate="print"/>
          <a:srcRect/>
          <a:stretch>
            <a:fillRect/>
          </a:stretch>
        </p:blipFill>
        <p:spPr bwMode="auto">
          <a:xfrm>
            <a:off x="7086600" y="762000"/>
            <a:ext cx="1838325" cy="2362200"/>
          </a:xfrm>
          <a:prstGeom prst="rect">
            <a:avLst/>
          </a:prstGeom>
          <a:noFill/>
        </p:spPr>
      </p:pic>
      <p:pic>
        <p:nvPicPr>
          <p:cNvPr id="4099" name="Picture 3" descr="C:\Users\Семен\Desktop\unnamed.jpg"/>
          <p:cNvPicPr>
            <a:picLocks noChangeAspect="1" noChangeArrowheads="1"/>
          </p:cNvPicPr>
          <p:nvPr/>
        </p:nvPicPr>
        <p:blipFill>
          <a:blip r:embed="rId3"/>
          <a:srcRect/>
          <a:stretch>
            <a:fillRect/>
          </a:stretch>
        </p:blipFill>
        <p:spPr bwMode="auto">
          <a:xfrm>
            <a:off x="7010400" y="3352800"/>
            <a:ext cx="1995488" cy="28194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762"/>
          </a:xfrm>
        </p:spPr>
        <p:txBody>
          <a:bodyPr>
            <a:normAutofit fontScale="90000"/>
          </a:bodyPr>
          <a:lstStyle/>
          <a:p>
            <a:r>
              <a:rPr lang="ru-RU" dirty="0" smtClean="0"/>
              <a:t>Теория ступеней нравственности</a:t>
            </a:r>
            <a:endParaRPr lang="ru-RU" dirty="0"/>
          </a:p>
        </p:txBody>
      </p:sp>
      <p:sp>
        <p:nvSpPr>
          <p:cNvPr id="3" name="Содержимое 2"/>
          <p:cNvSpPr>
            <a:spLocks noGrp="1"/>
          </p:cNvSpPr>
          <p:nvPr>
            <p:ph idx="1"/>
          </p:nvPr>
        </p:nvSpPr>
        <p:spPr>
          <a:xfrm>
            <a:off x="457200" y="1066800"/>
            <a:ext cx="5257800" cy="5486400"/>
          </a:xfrm>
        </p:spPr>
        <p:txBody>
          <a:bodyPr>
            <a:normAutofit fontScale="47500" lnSpcReduction="20000"/>
          </a:bodyPr>
          <a:lstStyle/>
          <a:p>
            <a:pPr fontAlgn="base"/>
            <a:r>
              <a:rPr lang="ru-RU" b="1" dirty="0" smtClean="0"/>
              <a:t>- </a:t>
            </a:r>
            <a:r>
              <a:rPr lang="ru-RU" b="1" dirty="0" smtClean="0"/>
              <a:t>Министры, губернаторы и другие высокие чины зачастую кажутся нам пришельцами с другой планеты. Они принимают совсем не те решения, которых от них ждут. Обещают не то, что нужно. Дают неадекватные объяснения событиям. Публично высказываются в оскорбительном для людей ключе. Может, они действительно с другой планеты?</a:t>
            </a:r>
            <a:endParaRPr lang="ru-RU" dirty="0" smtClean="0"/>
          </a:p>
          <a:p>
            <a:pPr fontAlgn="base"/>
            <a:r>
              <a:rPr lang="ru-RU" dirty="0" smtClean="0"/>
              <a:t>- Миры управленческой элиты и обычных людей находятся не на разных планетах, а на разных ступенях морального развития. Общество стоит на одной ступени, элита – на другой. Кроме того, у нас разные картины мира и разные способы адаптации к окружающей среде.</a:t>
            </a:r>
          </a:p>
          <a:p>
            <a:pPr fontAlgn="base"/>
            <a:r>
              <a:rPr lang="ru-RU" b="1" dirty="0" smtClean="0"/>
              <a:t>- Что это за ступени развития? Как они определяются?</a:t>
            </a:r>
            <a:endParaRPr lang="ru-RU" dirty="0" smtClean="0"/>
          </a:p>
          <a:p>
            <a:pPr fontAlgn="base"/>
            <a:r>
              <a:rPr lang="ru-RU" b="1" dirty="0" smtClean="0">
                <a:solidFill>
                  <a:srgbClr val="FF0000"/>
                </a:solidFill>
              </a:rPr>
              <a:t>- Согласно теории Лоренца </a:t>
            </a:r>
            <a:r>
              <a:rPr lang="ru-RU" b="1" dirty="0" err="1" smtClean="0">
                <a:solidFill>
                  <a:srgbClr val="FF0000"/>
                </a:solidFill>
              </a:rPr>
              <a:t>Кольберга</a:t>
            </a:r>
            <a:r>
              <a:rPr lang="ru-RU" b="1" dirty="0" smtClean="0">
                <a:solidFill>
                  <a:srgbClr val="FF0000"/>
                </a:solidFill>
              </a:rPr>
              <a:t> (это американский психолог, основатель Теории развития нравственности), есть шесть ступеней или стадий морального развития.</a:t>
            </a:r>
          </a:p>
          <a:p>
            <a:pPr fontAlgn="base">
              <a:buNone/>
            </a:pPr>
            <a:r>
              <a:rPr lang="ru-RU" dirty="0" smtClean="0"/>
              <a:t>    1. Первая </a:t>
            </a:r>
            <a:r>
              <a:rPr lang="ru-RU" dirty="0" smtClean="0"/>
              <a:t>– самая низкая. Вся мораль основывается на наказании и послушании. Кто сильнее, тот и прав. Все решает сила.</a:t>
            </a:r>
          </a:p>
          <a:p>
            <a:pPr fontAlgn="base">
              <a:buNone/>
            </a:pPr>
            <a:r>
              <a:rPr lang="ru-RU" dirty="0" smtClean="0"/>
              <a:t>    2.На </a:t>
            </a:r>
            <a:r>
              <a:rPr lang="ru-RU" dirty="0" smtClean="0"/>
              <a:t>второй стадии в основе морали - взаимообмен. Я делаю то же самое, что делают мне. Око за око, зуб за зуб, ну а за добро я отвечаю добром.</a:t>
            </a:r>
          </a:p>
          <a:p>
            <a:pPr>
              <a:buNone/>
            </a:pPr>
            <a:endParaRPr lang="ru-RU" dirty="0"/>
          </a:p>
        </p:txBody>
      </p:sp>
      <p:pic>
        <p:nvPicPr>
          <p:cNvPr id="4" name="Рисунок 3" descr=" Закрытый опрос российских чиновников показал их нутро"/>
          <p:cNvPicPr/>
          <p:nvPr/>
        </p:nvPicPr>
        <p:blipFill>
          <a:blip r:embed="rId2" cstate="print"/>
          <a:srcRect/>
          <a:stretch>
            <a:fillRect/>
          </a:stretch>
        </p:blipFill>
        <p:spPr bwMode="auto">
          <a:xfrm>
            <a:off x="5943600" y="1295400"/>
            <a:ext cx="2895600" cy="2667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3562"/>
          </a:xfrm>
        </p:spPr>
        <p:txBody>
          <a:bodyPr>
            <a:normAutofit fontScale="90000"/>
          </a:bodyPr>
          <a:lstStyle/>
          <a:p>
            <a:r>
              <a:rPr lang="ru-RU" dirty="0" smtClean="0"/>
              <a:t>Теория ступеней нравственности</a:t>
            </a:r>
            <a:endParaRPr lang="ru-RU" dirty="0"/>
          </a:p>
        </p:txBody>
      </p:sp>
      <p:sp>
        <p:nvSpPr>
          <p:cNvPr id="3" name="Содержимое 2"/>
          <p:cNvSpPr>
            <a:spLocks noGrp="1"/>
          </p:cNvSpPr>
          <p:nvPr>
            <p:ph idx="1"/>
          </p:nvPr>
        </p:nvSpPr>
        <p:spPr>
          <a:xfrm>
            <a:off x="457200" y="914400"/>
            <a:ext cx="6553200" cy="5562600"/>
          </a:xfrm>
        </p:spPr>
        <p:txBody>
          <a:bodyPr>
            <a:normAutofit/>
          </a:bodyPr>
          <a:lstStyle/>
          <a:p>
            <a:pPr fontAlgn="base">
              <a:buNone/>
            </a:pPr>
            <a:r>
              <a:rPr lang="ru-RU" sz="2000" dirty="0" smtClean="0"/>
              <a:t>   3. На </a:t>
            </a:r>
            <a:r>
              <a:rPr lang="ru-RU" sz="2000" dirty="0" smtClean="0"/>
              <a:t>третьей стадии мораль определяется социальными нормами близкого окружения. Хорошо то, что хорошо моему окружению, поэтому я поступаю так, как будет лучше для него.</a:t>
            </a:r>
          </a:p>
          <a:p>
            <a:pPr fontAlgn="base">
              <a:buNone/>
            </a:pPr>
            <a:r>
              <a:rPr lang="ru-RU" sz="2000" dirty="0" smtClean="0"/>
              <a:t>   4.  Четвертая </a:t>
            </a:r>
            <a:r>
              <a:rPr lang="ru-RU" sz="2000" dirty="0" smtClean="0"/>
              <a:t>стадия базируется на поддержании законного порядка: я поступаю так, потому что таков закон. На этой стадии в обществе возникает сильный запрос на то, чтоб закон исполнялся в суде, и чтоб власть соблюдала законы собственной страны.</a:t>
            </a:r>
          </a:p>
          <a:p>
            <a:pPr fontAlgn="base">
              <a:buNone/>
            </a:pPr>
            <a:r>
              <a:rPr lang="ru-RU" sz="2000" dirty="0" smtClean="0"/>
              <a:t>    5. На </a:t>
            </a:r>
            <a:r>
              <a:rPr lang="ru-RU" sz="2000" dirty="0" smtClean="0"/>
              <a:t>пятой стадии законы рассматриваются как продукты общественного договора, а не как жесткие указания. Если закон не способствует общему благосостоянию, он изменяется.</a:t>
            </a:r>
          </a:p>
          <a:p>
            <a:pPr fontAlgn="base">
              <a:buNone/>
            </a:pPr>
            <a:r>
              <a:rPr lang="ru-RU" sz="2000" dirty="0" smtClean="0"/>
              <a:t>   6.  Ну </a:t>
            </a:r>
            <a:r>
              <a:rPr lang="ru-RU" sz="2000" dirty="0" smtClean="0"/>
              <a:t>и шестая стадия – это когда уже фактически нимб вокруг головы. Я делаю так, потому что существует высший нравственный принцип, а не потому, что мне так диктует закон, страх или желание извлечь выгоду.</a:t>
            </a:r>
            <a:endParaRPr lang="ru-RU"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34962"/>
          </a:xfrm>
        </p:spPr>
        <p:txBody>
          <a:bodyPr>
            <a:normAutofit fontScale="90000"/>
          </a:bodyPr>
          <a:lstStyle/>
          <a:p>
            <a:r>
              <a:rPr lang="ru-RU" dirty="0" smtClean="0"/>
              <a:t>Теория ступеней </a:t>
            </a:r>
            <a:r>
              <a:rPr lang="ru-RU" dirty="0" err="1" smtClean="0"/>
              <a:t>нравтсвенности</a:t>
            </a:r>
            <a:endParaRPr lang="ru-RU" dirty="0"/>
          </a:p>
        </p:txBody>
      </p:sp>
      <p:sp>
        <p:nvSpPr>
          <p:cNvPr id="3" name="Содержимое 2"/>
          <p:cNvSpPr>
            <a:spLocks noGrp="1"/>
          </p:cNvSpPr>
          <p:nvPr>
            <p:ph idx="1"/>
          </p:nvPr>
        </p:nvSpPr>
        <p:spPr>
          <a:xfrm>
            <a:off x="457200" y="762000"/>
            <a:ext cx="8229600" cy="5867400"/>
          </a:xfrm>
        </p:spPr>
        <p:txBody>
          <a:bodyPr>
            <a:normAutofit fontScale="40000" lnSpcReduction="20000"/>
          </a:bodyPr>
          <a:lstStyle/>
          <a:p>
            <a:pPr fontAlgn="base"/>
            <a:r>
              <a:rPr lang="ru-RU" b="1" dirty="0" smtClean="0"/>
              <a:t>- На какой стадии находится сейчас наше общество?</a:t>
            </a:r>
            <a:endParaRPr lang="ru-RU" dirty="0" smtClean="0"/>
          </a:p>
          <a:p>
            <a:pPr fontAlgn="base"/>
            <a:r>
              <a:rPr lang="ru-RU" dirty="0" smtClean="0"/>
              <a:t>- </a:t>
            </a:r>
            <a:r>
              <a:rPr lang="ru-RU" b="1" dirty="0" smtClean="0"/>
              <a:t>На четвертой</a:t>
            </a:r>
            <a:r>
              <a:rPr lang="ru-RU" dirty="0" smtClean="0"/>
              <a:t>. Мы осознаем существование законов, понимаем для чего они нужны, видим в соблюдении законов возможность отстоять свои собственные права. Законы определяют, что правильно и что неправильно, поэтому мы должны соблюдать законы, и власть тоже должна соблюдать законы.</a:t>
            </a:r>
          </a:p>
          <a:p>
            <a:pPr fontAlgn="base"/>
            <a:r>
              <a:rPr lang="ru-RU" b="1" dirty="0" smtClean="0"/>
              <a:t>- Каким образом вы пришли к выводу, что у нашего общества сейчас именно такая стадия?</a:t>
            </a:r>
            <a:endParaRPr lang="ru-RU" dirty="0" smtClean="0"/>
          </a:p>
          <a:p>
            <a:pPr fontAlgn="base"/>
            <a:r>
              <a:rPr lang="ru-RU" dirty="0" smtClean="0"/>
              <a:t>- В прошлом году мы провели социологическое исследование: опросили 11 тысяч человек, которым предложили заполнить одинаковые анкеты, и увидели по ответам, что общество повзрослело.</a:t>
            </a:r>
          </a:p>
          <a:p>
            <a:pPr fontAlgn="base"/>
            <a:r>
              <a:rPr lang="ru-RU" dirty="0" smtClean="0"/>
              <a:t>Я занимаюсь исследованиями развития российского общества с 2011 года. Мы привыкли слышать от людей, что в стране менять надо медицину, образование, социальное обеспечение, все надо менять. Но с 2018 года люди стали говорить, что меняться должны мы сами. Если мы не изменимся, ничего не изменится. Мы сами должны брать на себя ответственность за то, что происходит в стране.</a:t>
            </a:r>
          </a:p>
          <a:p>
            <a:pPr fontAlgn="base"/>
            <a:r>
              <a:rPr lang="ru-RU" b="1" dirty="0" smtClean="0"/>
              <a:t>Ценности тоже стали меняться от здоровья и благополучия в сторону уважения, свободы выбора, мирной жизни. Да и своим поведением люди подтверждают, что на первое место выходят сейчас ценности именно такого порядка. Бесконечно повышающиеся налоги, растущие тарифы и даже пенсионная реформа не вызывают серьезных протестов. Серьезные протесты возникают, когда затронуты ценности экологии </a:t>
            </a:r>
            <a:r>
              <a:rPr lang="ru-RU" dirty="0" smtClean="0"/>
              <a:t>(мусорные полигоны и мусоросжигательные заводы) и свободы выбора – как, например, в Екатеринбурге, где люди протестовали против строительства в сквере храма, или сейчас в Хабаровске.</a:t>
            </a:r>
          </a:p>
          <a:p>
            <a:pPr fontAlgn="base"/>
            <a:r>
              <a:rPr lang="ru-RU" b="1" dirty="0" smtClean="0"/>
              <a:t>Государственная система в этом смысле отстает. Она предлагает обществу ценности начала XX века: единение вокруг флага, патриотизм, пособия, повышение зарплат.</a:t>
            </a:r>
          </a:p>
          <a:p>
            <a:pPr fontAlgn="base"/>
            <a:r>
              <a:rPr lang="ru-RU" b="1" dirty="0" smtClean="0"/>
              <a:t>- Из этого следует, что государственные управленцы находятся на более низкой стадии развития?</a:t>
            </a:r>
            <a:endParaRPr lang="ru-RU" dirty="0" smtClean="0"/>
          </a:p>
          <a:p>
            <a:pPr fontAlgn="base"/>
            <a:r>
              <a:rPr lang="ru-RU" dirty="0" smtClean="0"/>
              <a:t>- Да, у нас сложилось впечатление, что </a:t>
            </a:r>
            <a:r>
              <a:rPr lang="ru-RU" b="1" dirty="0" smtClean="0"/>
              <a:t>элита скорее на третьей стадии</a:t>
            </a:r>
            <a:r>
              <a:rPr lang="ru-RU" dirty="0" smtClean="0"/>
              <a:t>. Но пока это только гипотеза. Мы не можем подтвердить её данными репрезентативного опроса представителей элиты. Система закрыта, а исследователей вроде нас, туда не очень-то пускают.</a:t>
            </a:r>
          </a:p>
          <a:p>
            <a:pPr fontAlgn="base"/>
            <a:r>
              <a:rPr lang="ru-RU" dirty="0" smtClean="0"/>
              <a:t>Нам удалось собрать всего 15 анкет людей, занимающих высокие государственные посты. Чтобы делать научно обоснованные выводы, этого мало. Но все анкеты тоже показали нам третью стадию. Кроме того, мы сделали несколько интервью с представителями элиты, и они также подтвердили нашу версию о том, что элита «не доросла» до той стадии развития, на какой находится общество</a:t>
            </a:r>
            <a:r>
              <a:rPr lang="ru-RU" dirty="0" smtClean="0"/>
              <a:t>.  </a:t>
            </a:r>
          </a:p>
          <a:p>
            <a:pPr fontAlgn="base"/>
            <a:r>
              <a:rPr lang="ru-RU" b="1" dirty="0" smtClean="0"/>
              <a:t>- Что является ценностью в их мире?</a:t>
            </a:r>
            <a:endParaRPr lang="ru-RU" dirty="0" smtClean="0"/>
          </a:p>
          <a:p>
            <a:r>
              <a:rPr lang="ru-RU" dirty="0" smtClean="0"/>
              <a:t>- Связи. В нашем мире опорой для выживания являются деньги, а в их мире – связи. Но связи - это такая текучая материя. В них никогда нельзя быть до конца уверенным. Поэтому у них возникают кланы. Новые поколения клана буквально выращиваются, чтоб подхватить бразды правления. Их личное будущее зависит от успешности их клана. Для них хорошо то, что несет благо их клану, то есть ближайшему окружению. Поэтому мы и говорим о третьей стадии морального развития. По </a:t>
            </a:r>
            <a:r>
              <a:rPr lang="ru-RU" dirty="0" err="1" smtClean="0"/>
              <a:t>Кольбергу</a:t>
            </a:r>
            <a:r>
              <a:rPr lang="ru-RU" dirty="0" smtClean="0"/>
              <a:t>, это точно </a:t>
            </a:r>
            <a:r>
              <a:rPr lang="ru-RU" dirty="0" smtClean="0"/>
              <a:t>она.</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Домашнее задание.</a:t>
            </a:r>
            <a:endParaRPr lang="ru-RU" dirty="0"/>
          </a:p>
        </p:txBody>
      </p:sp>
      <p:sp>
        <p:nvSpPr>
          <p:cNvPr id="3" name="Содержимое 2"/>
          <p:cNvSpPr>
            <a:spLocks noGrp="1"/>
          </p:cNvSpPr>
          <p:nvPr>
            <p:ph idx="1"/>
          </p:nvPr>
        </p:nvSpPr>
        <p:spPr/>
        <p:txBody>
          <a:bodyPr/>
          <a:lstStyle/>
          <a:p>
            <a:r>
              <a:rPr lang="ru-RU" dirty="0" smtClean="0"/>
              <a:t> Прочитать параграф №4 учебника. Ответить на вопросы и задания после параграфа ( устно) </a:t>
            </a:r>
          </a:p>
          <a:p>
            <a:r>
              <a:rPr lang="ru-RU" smtClean="0"/>
              <a:t> </a:t>
            </a:r>
            <a:r>
              <a:rPr lang="ru-RU" smtClean="0"/>
              <a:t> Ответить </a:t>
            </a:r>
            <a:r>
              <a:rPr lang="ru-RU" dirty="0" smtClean="0"/>
              <a:t>на вопрос: может ли быть безнравственным отношение человека к природе? Привести примеры.</a:t>
            </a:r>
            <a:endParaRPr lang="ru-RU"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1597</Words>
  <PresentationFormat>Экран (4:3)</PresentationFormat>
  <Paragraphs>51</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Office Theme</vt:lpstr>
      <vt:lpstr> Духовная сфера жизни общества</vt:lpstr>
      <vt:lpstr>Понятие и структура</vt:lpstr>
      <vt:lpstr>Мораль как элемент духовной культуры</vt:lpstr>
      <vt:lpstr>Происхождение морали</vt:lpstr>
      <vt:lpstr>Моральный идеал</vt:lpstr>
      <vt:lpstr>Теория ступеней нравственности</vt:lpstr>
      <vt:lpstr>Теория ступеней нравственности</vt:lpstr>
      <vt:lpstr>Теория ступеней нравтсвенности</vt:lpstr>
      <vt:lpstr>Домашнее задание.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Духовная сфера жизни общества</dc:title>
  <dc:creator>Семен</dc:creator>
  <cp:lastModifiedBy>Семен</cp:lastModifiedBy>
  <cp:revision>11</cp:revision>
  <dcterms:created xsi:type="dcterms:W3CDTF">2020-11-06T21:52:36Z</dcterms:created>
  <dcterms:modified xsi:type="dcterms:W3CDTF">2020-11-06T23:23:45Z</dcterms:modified>
</cp:coreProperties>
</file>