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Британская империя: сложный путь к величию и процветанию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15000"/>
            <a:ext cx="6400800" cy="533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История 8 – 9 класс</a:t>
            </a:r>
            <a:endParaRPr lang="ru-RU" dirty="0"/>
          </a:p>
        </p:txBody>
      </p:sp>
      <p:pic>
        <p:nvPicPr>
          <p:cNvPr id="1026" name="Picture 2" descr="C:\Users\Семен\Desktop\192ae098338c8ad7f10df98f5b5dc2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2400"/>
            <a:ext cx="60960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Китай в середине </a:t>
            </a:r>
            <a:r>
              <a:rPr lang="ru-RU" smtClean="0"/>
              <a:t>19 века</a:t>
            </a:r>
            <a:endParaRPr lang="ru-RU" dirty="0"/>
          </a:p>
        </p:txBody>
      </p:sp>
      <p:pic>
        <p:nvPicPr>
          <p:cNvPr id="11267" name="Picture 3" descr="C:\Users\Семен\Desktop\карт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609600"/>
            <a:ext cx="95250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Опиумные войны с Китаем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    Технологическая </a:t>
            </a:r>
            <a:r>
              <a:rPr lang="ru-RU" sz="1800" dirty="0" smtClean="0"/>
              <a:t>отсталость Китая и дезорганизация армии позволили англичанам быстро занять ключевые военные и торговые точки страны и даже подойти к столице.</a:t>
            </a:r>
          </a:p>
          <a:p>
            <a:pPr>
              <a:buNone/>
            </a:pPr>
            <a:r>
              <a:rPr lang="ru-RU" sz="1800" dirty="0" smtClean="0"/>
              <a:t>    26 </a:t>
            </a:r>
            <a:r>
              <a:rPr lang="ru-RU" sz="1800" b="1" dirty="0" smtClean="0"/>
              <a:t>августа 1842 </a:t>
            </a:r>
            <a:r>
              <a:rPr lang="ru-RU" sz="1800" dirty="0" smtClean="0"/>
              <a:t>года </a:t>
            </a:r>
            <a:r>
              <a:rPr lang="ru-RU" sz="1800" b="1" dirty="0" smtClean="0"/>
              <a:t>в Нанкине был подписан мирный договор</a:t>
            </a:r>
            <a:r>
              <a:rPr lang="ru-RU" sz="1800" dirty="0" smtClean="0"/>
              <a:t>. Пекин выплачивал Лондону </a:t>
            </a:r>
            <a:r>
              <a:rPr lang="ru-RU" sz="1800" b="1" dirty="0" smtClean="0"/>
              <a:t>контрибуцию серебром, передавал остров Гонконг и открывал ряд портов для торговли. </a:t>
            </a:r>
            <a:r>
              <a:rPr lang="ru-RU" sz="1800" dirty="0" smtClean="0"/>
              <a:t>Договор содержал и свод правил по торговле, превращающий Китай </a:t>
            </a:r>
            <a:r>
              <a:rPr lang="ru-RU" sz="1800" dirty="0" err="1" smtClean="0"/>
              <a:t>вполуколонию</a:t>
            </a:r>
            <a:r>
              <a:rPr lang="ru-RU" sz="1800" dirty="0" smtClean="0"/>
              <a:t>. </a:t>
            </a:r>
            <a:r>
              <a:rPr lang="ru-RU" sz="1800" dirty="0" smtClean="0"/>
              <a:t>Вскоре и другие державы подписали подобные соглашения с Пекином</a:t>
            </a:r>
            <a:r>
              <a:rPr lang="ru-RU" sz="1800" dirty="0" smtClean="0"/>
              <a:t>.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Вторая опиумная война происходила в 1856 – 1860г..  </a:t>
            </a:r>
            <a:r>
              <a:rPr lang="ru-RU" sz="1800" dirty="0" err="1" smtClean="0"/>
              <a:t>Англя</a:t>
            </a:r>
            <a:r>
              <a:rPr lang="ru-RU" sz="1800" dirty="0" smtClean="0"/>
              <a:t>, Франция и США потребовали от китайского правительства свободной торговли по всей территории Китая и открытия посольства в Пекине. Для императора это было унижением – земля в столице была священной. Иностранцы туда не допускались.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Во второй опиумной войне Китай потерпел сокрушительное поражение.  Англо – </a:t>
            </a:r>
            <a:r>
              <a:rPr lang="ru-RU" sz="1800" dirty="0" err="1" smtClean="0"/>
              <a:t>французкие</a:t>
            </a:r>
            <a:r>
              <a:rPr lang="ru-RU" sz="1800" dirty="0" smtClean="0"/>
              <a:t> войска заняли и разграбили Пекин. Император согласился на все условия завоевателей: свободная торговля по всей стране и свободная продажа опиума, выплата контрибуции и разрешение вывозить рабочую силу  в колонии Англии и Франции.</a:t>
            </a:r>
            <a:endParaRPr lang="ru-RU" sz="1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Итоги опиумных войн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Опиумные </a:t>
            </a:r>
            <a:r>
              <a:rPr lang="ru-RU" sz="1800" dirty="0" smtClean="0"/>
              <a:t>войны превратили Китай в источник дешевой рабочей силы, ресурсов и огромный рынок сбыта для ведущих колониальных держав. Он стал фактически полуколонией, не имевшей возможности оказать достойное сопротивление эксплуататорам</a:t>
            </a:r>
            <a:r>
              <a:rPr lang="ru-RU" sz="1800" dirty="0" smtClean="0"/>
              <a:t>.  </a:t>
            </a:r>
          </a:p>
          <a:p>
            <a:pPr>
              <a:buNone/>
            </a:pPr>
            <a:r>
              <a:rPr lang="ru-RU" sz="1800" dirty="0" smtClean="0"/>
              <a:t>Говоря кратко об опиумных войнах в Китае, стоит отметить, что они полностью убили суверенитет Китая, сделав из самобытной и независимой державы поле для реализации товаров и развития европейской экономики.</a:t>
            </a:r>
            <a:endParaRPr lang="ru-RU" sz="1800" dirty="0"/>
          </a:p>
        </p:txBody>
      </p:sp>
      <p:pic>
        <p:nvPicPr>
          <p:cNvPr id="9219" name="Picture 3" descr="C:\Users\Семен\Desktop\Opium-War-in-Ch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524250"/>
            <a:ext cx="714375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Параграф №12 – знать понятие « доминион» и уметь называть Британские доминионы</a:t>
            </a:r>
          </a:p>
          <a:p>
            <a:pPr>
              <a:buNone/>
            </a:pPr>
            <a:r>
              <a:rPr lang="ru-RU" dirty="0" smtClean="0"/>
              <a:t>2. Показывать на карте владения Британской империи</a:t>
            </a:r>
          </a:p>
          <a:p>
            <a:pPr>
              <a:buNone/>
            </a:pPr>
            <a:r>
              <a:rPr lang="ru-RU" dirty="0" smtClean="0"/>
              <a:t>3. По пар №18 рассказывать об опиумных войнах и их значении для Китая.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Первые захваты Англии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57150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4 августа 1704года вошло в историю. Англия прорубила окно в средиземное море. В ходе войны за испанское наследство  в 1704 -1714 годах Англо – голландский флот захватил у Испании крепость Гибралтар. Он и сейчас находится под флагом Британии.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Со временем аппетиты Англии в Средиземном море росли.  После победы над Наполеоном Англия захватила о. Мальту и сделала его своей </a:t>
            </a:r>
            <a:r>
              <a:rPr lang="ru-RU" sz="1800" dirty="0" err="1" smtClean="0"/>
              <a:t>военно</a:t>
            </a:r>
            <a:r>
              <a:rPr lang="ru-RU" sz="1800" dirty="0" smtClean="0"/>
              <a:t> – морской базой.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В южной Африке голландская Ост – </a:t>
            </a:r>
            <a:r>
              <a:rPr lang="ru-RU" sz="1800" dirty="0" err="1" smtClean="0"/>
              <a:t>индская</a:t>
            </a:r>
            <a:r>
              <a:rPr lang="ru-RU" sz="1800" dirty="0" smtClean="0"/>
              <a:t> компания захватила мыс Доброй надежды ( капская колония) Она служила перевалочным пунктом на пути в Индию.  В 1795 - 1806 .г.г. Англия отняла её у Голландии. Это была очень важная точка на морских путях и Англия стремилась контролировать их.           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На картинке – геркулесовы столбы – Гибралтар и Гибралтарский пролив.</a:t>
            </a:r>
            <a:endParaRPr lang="ru-RU" dirty="0"/>
          </a:p>
        </p:txBody>
      </p:sp>
      <p:pic>
        <p:nvPicPr>
          <p:cNvPr id="3074" name="Picture 2" descr="C:\Users\Семен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295400"/>
            <a:ext cx="2619375" cy="1743075"/>
          </a:xfrm>
          <a:prstGeom prst="rect">
            <a:avLst/>
          </a:prstGeom>
          <a:noFill/>
        </p:spPr>
      </p:pic>
      <p:pic>
        <p:nvPicPr>
          <p:cNvPr id="3075" name="Picture 3" descr="C:\Users\Семен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810000"/>
            <a:ext cx="24765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Первые захваты Англии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4648200" cy="5135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    Возникновение колониальных империй – неотъемлемая часть мирового развития в Новое время. Колониальный грабёж и колониальная торговля служили источниками первоначального накопления капитала в Европе.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Первой страной, подвергшейся захвату англичан стала Ирландия. После победы революции в Англии  лорд – протектор  Оливер Кромвель начал поход в соседнюю католическую страну. В 1749г.. После кровавых столкновений весь север Ирландии подчинился Английскому правительству. К 1752 году из 1,5 – миллионного населения острова осталось только 850 тысяч. В 1801 году Ирландия официально вошла в состав Соединённого королевства и ирландский язык стал вытесняться английским.</a:t>
            </a:r>
            <a:endParaRPr lang="ru-RU" sz="1800" dirty="0"/>
          </a:p>
        </p:txBody>
      </p:sp>
      <p:pic>
        <p:nvPicPr>
          <p:cNvPr id="2050" name="Picture 2" descr="C:\Users\Семен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371600"/>
            <a:ext cx="33528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Первые захваты Англии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57912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  После того, как Джеймс Кук обследовал в 1770 году восточное побережье пятого континента, английское правительство решило сделать  новые земли местом ссылки осужденных, т.к. прежние места ссылки каторжан из Шотландии и Ирландии – североамериканские колонии оказались « закрыты» из-за войны за независимость. Первая британская колония в Австралии </a:t>
            </a:r>
            <a:r>
              <a:rPr lang="ru-RU" sz="1800" b="1" dirty="0" smtClean="0"/>
              <a:t>– Новый Южный Уэльс с портом Сидней  </a:t>
            </a:r>
            <a:r>
              <a:rPr lang="ru-RU" sz="1800" dirty="0" smtClean="0"/>
              <a:t>была образована в феврале 1788 года. Её население составило 1018 человек: чиновники, солдаты и ссыльные.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В 1839 году  Новозеландская земельная компания,  созданная в Великобритании отправила на о. Новая Зеландия первую организованную группу поселенцев, которые основали город </a:t>
            </a:r>
            <a:r>
              <a:rPr lang="ru-RU" sz="1800" b="1" dirty="0" smtClean="0"/>
              <a:t>Веллингтон.  </a:t>
            </a:r>
            <a:r>
              <a:rPr lang="ru-RU" sz="1800" dirty="0" smtClean="0"/>
              <a:t>А уже в 1840 году англичане </a:t>
            </a:r>
            <a:r>
              <a:rPr lang="ru-RU" sz="1800" b="1" dirty="0" smtClean="0"/>
              <a:t>принудили вождей маори </a:t>
            </a:r>
            <a:r>
              <a:rPr lang="ru-RU" sz="1800" dirty="0" smtClean="0"/>
              <a:t>заключить договор на признание и британского правительства на их территории.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Австралия получила статус </a:t>
            </a:r>
            <a:r>
              <a:rPr lang="ru-RU" sz="1800" b="1" dirty="0" smtClean="0"/>
              <a:t>доминиона </a:t>
            </a:r>
            <a:r>
              <a:rPr lang="ru-RU" sz="1800" dirty="0" smtClean="0"/>
              <a:t>в 1902 году, а Новая Зеландия – в 1907г.</a:t>
            </a:r>
            <a:endParaRPr lang="ru-RU" sz="1800" dirty="0"/>
          </a:p>
        </p:txBody>
      </p:sp>
      <p:pic>
        <p:nvPicPr>
          <p:cNvPr id="4098" name="Picture 2" descr="C:\Users\Семен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609600"/>
            <a:ext cx="2228850" cy="2047875"/>
          </a:xfrm>
          <a:prstGeom prst="rect">
            <a:avLst/>
          </a:prstGeom>
          <a:noFill/>
        </p:spPr>
      </p:pic>
      <p:pic>
        <p:nvPicPr>
          <p:cNvPr id="4099" name="Picture 3" descr="C:\Users\Семен\Desktop\download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2895600"/>
            <a:ext cx="2695575" cy="1695450"/>
          </a:xfrm>
          <a:prstGeom prst="rect">
            <a:avLst/>
          </a:prstGeom>
          <a:noFill/>
        </p:spPr>
      </p:pic>
      <p:pic>
        <p:nvPicPr>
          <p:cNvPr id="4100" name="Picture 4" descr="C:\Users\Семен\Desktop\download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876800"/>
            <a:ext cx="2686050" cy="1704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Индия – жемчужина в британской короне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143000"/>
            <a:ext cx="5562600" cy="556259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sz="1800" b="1" dirty="0" smtClean="0"/>
              <a:t>Первая Ост – </a:t>
            </a:r>
            <a:r>
              <a:rPr lang="ru-RU" sz="1800" b="1" dirty="0" err="1" smtClean="0"/>
              <a:t>индская</a:t>
            </a:r>
            <a:r>
              <a:rPr lang="ru-RU" sz="1800" b="1" dirty="0" smtClean="0"/>
              <a:t> компания была организована в 1600 году. По указу Елизаветы </a:t>
            </a:r>
            <a:r>
              <a:rPr lang="en-US" sz="1800" dirty="0" smtClean="0"/>
              <a:t>I</a:t>
            </a:r>
            <a:r>
              <a:rPr lang="ru-RU" sz="1800" dirty="0" smtClean="0"/>
              <a:t> было создано акционерное общество, призванное наладить торговлю восточными пряностями. </a:t>
            </a:r>
            <a:r>
              <a:rPr lang="ru-RU" sz="1800" dirty="0" smtClean="0"/>
              <a:t>В самом начале XVII века </a:t>
            </a:r>
            <a:r>
              <a:rPr lang="ru-RU" sz="1800" b="1" dirty="0" smtClean="0"/>
              <a:t>англичан</a:t>
            </a:r>
            <a:r>
              <a:rPr lang="ru-RU" sz="1800" dirty="0" smtClean="0"/>
              <a:t>е вполне официально получили у Моголов </a:t>
            </a:r>
            <a:r>
              <a:rPr lang="ru-RU" sz="1800" b="1" dirty="0" smtClean="0"/>
              <a:t>разрешение на строительство временной фактории в </a:t>
            </a:r>
            <a:r>
              <a:rPr lang="ru-RU" sz="1800" b="1" dirty="0" err="1" smtClean="0"/>
              <a:t>Сурате</a:t>
            </a:r>
            <a:r>
              <a:rPr lang="ru-RU" sz="1800" dirty="0" smtClean="0"/>
              <a:t>, которая позже переехала в Бомбей. В 1640 году они закрепились в </a:t>
            </a:r>
            <a:r>
              <a:rPr lang="ru-RU" sz="1800" dirty="0" err="1" smtClean="0"/>
              <a:t>Мадрасе</a:t>
            </a:r>
            <a:r>
              <a:rPr lang="ru-RU" sz="1800" dirty="0" smtClean="0"/>
              <a:t>, и </a:t>
            </a:r>
            <a:r>
              <a:rPr lang="ru-RU" sz="1800" b="1" dirty="0" smtClean="0"/>
              <a:t>концу века </a:t>
            </a:r>
            <a:r>
              <a:rPr lang="ru-RU" sz="1800" b="1" dirty="0" smtClean="0"/>
              <a:t>выстроили</a:t>
            </a:r>
            <a:r>
              <a:rPr lang="ru-RU" sz="1800" dirty="0" smtClean="0"/>
              <a:t> </a:t>
            </a:r>
            <a:r>
              <a:rPr lang="ru-RU" sz="1800" dirty="0" smtClean="0"/>
              <a:t>на землях, предоставленных Великим Моголом, </a:t>
            </a:r>
            <a:r>
              <a:rPr lang="ru-RU" sz="1800" b="1" dirty="0" smtClean="0"/>
              <a:t>хорошо укрепленный город</a:t>
            </a:r>
            <a:r>
              <a:rPr lang="ru-RU" sz="1800" dirty="0" smtClean="0"/>
              <a:t>, получивший название </a:t>
            </a:r>
            <a:r>
              <a:rPr lang="ru-RU" sz="1800" b="1" dirty="0" smtClean="0"/>
              <a:t>Калькутта</a:t>
            </a:r>
            <a:r>
              <a:rPr lang="ru-RU" sz="1800" dirty="0" smtClean="0"/>
              <a:t>. Для управления опорными пунктами, предусмотрительно расположенными в различных районах Индостана, были образованы </a:t>
            </a:r>
            <a:r>
              <a:rPr lang="ru-RU" sz="1800" b="1" dirty="0" smtClean="0"/>
              <a:t>три президентства: Бомбейское, </a:t>
            </a:r>
            <a:r>
              <a:rPr lang="ru-RU" sz="1800" b="1" dirty="0" err="1" smtClean="0"/>
              <a:t>Мадрасское</a:t>
            </a:r>
            <a:r>
              <a:rPr lang="ru-RU" sz="1800" b="1" dirty="0" smtClean="0"/>
              <a:t> и Бенгальское. Как видно,</a:t>
            </a:r>
          </a:p>
          <a:p>
            <a:r>
              <a:rPr lang="ru-RU" sz="1800" dirty="0" smtClean="0"/>
              <a:t>Англия поступала дальновидно, и ее </a:t>
            </a:r>
            <a:r>
              <a:rPr lang="ru-RU" sz="1800" b="1" dirty="0" smtClean="0"/>
              <a:t>колонизация индии</a:t>
            </a:r>
            <a:r>
              <a:rPr lang="ru-RU" sz="1800" dirty="0" smtClean="0"/>
              <a:t> начиналась не насильственно, а фактически незаметно, через покупку и аренду земель с основанием на них укрепленных факторий. Именно по этой причине вторжение осуществлялось через изначально торговую Ост-Индскую компанию</a:t>
            </a:r>
            <a:r>
              <a:rPr lang="ru-RU" sz="1800" dirty="0" smtClean="0"/>
              <a:t>.</a:t>
            </a:r>
            <a:endParaRPr lang="ru-RU" sz="1800" dirty="0" smtClean="0"/>
          </a:p>
        </p:txBody>
      </p:sp>
      <p:pic>
        <p:nvPicPr>
          <p:cNvPr id="5122" name="Picture 2" descr="C:\Users\Семен\Desktop\britan_indian_thumb_w300_h4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514600"/>
            <a:ext cx="3810000" cy="400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Индия – жемчужина британской короны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66800"/>
            <a:ext cx="51054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Но Ост – </a:t>
            </a:r>
            <a:r>
              <a:rPr lang="ru-RU" sz="1800" dirty="0" err="1" smtClean="0"/>
              <a:t>Индской</a:t>
            </a:r>
            <a:r>
              <a:rPr lang="ru-RU" sz="1800" dirty="0" smtClean="0"/>
              <a:t> компании пришлось соперничать в Индии с </a:t>
            </a:r>
            <a:r>
              <a:rPr lang="ru-RU" sz="1800" dirty="0" err="1" smtClean="0"/>
              <a:t>французкими</a:t>
            </a:r>
            <a:r>
              <a:rPr lang="ru-RU" sz="1800" dirty="0" smtClean="0"/>
              <a:t> компаниями. В результате двух англо – французских войн англичане вытеснили французов из Индии. </a:t>
            </a:r>
          </a:p>
          <a:p>
            <a:pPr>
              <a:buNone/>
            </a:pPr>
            <a:r>
              <a:rPr lang="ru-RU" sz="1800" dirty="0" smtClean="0"/>
              <a:t>В 1756 году бенгальский </a:t>
            </a:r>
            <a:r>
              <a:rPr lang="ru-RU" sz="1800" dirty="0" err="1" smtClean="0"/>
              <a:t>наваб</a:t>
            </a:r>
            <a:r>
              <a:rPr lang="ru-RU" sz="1800" dirty="0" smtClean="0"/>
              <a:t> начал войну против англичан, захватив у них Калькутту, но войска Ост- </a:t>
            </a:r>
            <a:r>
              <a:rPr lang="ru-RU" sz="1800" dirty="0" err="1" smtClean="0"/>
              <a:t>Индской</a:t>
            </a:r>
            <a:r>
              <a:rPr lang="ru-RU" sz="1800" dirty="0" smtClean="0"/>
              <a:t> компании  нанесли ему поражение. Англичане запрещали местному населению продавать товар кому бы то ни было крое Компании. При непослушании разоряли торговлю и ремесло.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в 1857 году вспыхнуло восстание сипаев – военных из числа индийцев, нанятых компанией. После подавления восстания королева Виктория  отстранила Компанию от управления Индией</a:t>
            </a:r>
            <a:r>
              <a:rPr lang="ru-RU" sz="1800" dirty="0" smtClean="0"/>
              <a:t> Ею был назначен вице-король Индии. </a:t>
            </a:r>
            <a:r>
              <a:rPr lang="ru-RU" sz="1800" dirty="0" smtClean="0"/>
              <a:t> В 1877 году Виктория приняла на себя титул императрицы Индии. </a:t>
            </a:r>
            <a:endParaRPr lang="ru-RU" sz="1800" dirty="0"/>
          </a:p>
        </p:txBody>
      </p:sp>
      <p:pic>
        <p:nvPicPr>
          <p:cNvPr id="6146" name="Picture 2" descr="C:\Users\Семен\Desktop\unname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3050" y="990600"/>
            <a:ext cx="379095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Золотой век Британской империи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5257800" cy="6019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Колониальная мощь  Великобритании усилилась в правление королевы Виктории (1837 – 1901г.г.)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Она заложила этику британской элиты – служение интересам империи считалось долгом истинного британца. Знаменитый поэт </a:t>
            </a:r>
            <a:r>
              <a:rPr lang="ru-RU" sz="1800" dirty="0" err="1" smtClean="0"/>
              <a:t>Редьярд</a:t>
            </a:r>
            <a:r>
              <a:rPr lang="ru-RU" sz="1800" dirty="0" smtClean="0"/>
              <a:t> Киплинг назвал это «</a:t>
            </a:r>
            <a:r>
              <a:rPr lang="ru-RU" sz="1800" b="1" dirty="0" smtClean="0"/>
              <a:t>бременем белого человека»</a:t>
            </a:r>
            <a:r>
              <a:rPr lang="ru-RU" sz="1800" dirty="0" smtClean="0"/>
              <a:t>. Его известное стихотворение </a:t>
            </a:r>
            <a:r>
              <a:rPr lang="ru-RU" sz="1800" dirty="0" smtClean="0"/>
              <a:t> </a:t>
            </a:r>
            <a:r>
              <a:rPr lang="ru-RU" sz="1800" dirty="0" smtClean="0"/>
              <a:t>с таким названием воспевает моральное превосходство британской элиты над миром диких народов: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b="1" dirty="0" smtClean="0"/>
              <a:t>Перевод А.Сергеева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Неси это гордое Бремя -</a:t>
            </a:r>
            <a:br>
              <a:rPr lang="ru-RU" sz="1800" dirty="0" smtClean="0"/>
            </a:br>
            <a:r>
              <a:rPr lang="ru-RU" sz="1800" dirty="0" smtClean="0"/>
              <a:t>Родных сыновей пошли</a:t>
            </a:r>
            <a:br>
              <a:rPr lang="ru-RU" sz="1800" dirty="0" smtClean="0"/>
            </a:br>
            <a:r>
              <a:rPr lang="ru-RU" sz="1800" dirty="0" smtClean="0"/>
              <a:t>На службу тебе подвластным</a:t>
            </a:r>
            <a:br>
              <a:rPr lang="ru-RU" sz="1800" dirty="0" smtClean="0"/>
            </a:br>
            <a:r>
              <a:rPr lang="ru-RU" sz="1800" dirty="0" smtClean="0"/>
              <a:t>Народам на край земли -</a:t>
            </a:r>
            <a:br>
              <a:rPr lang="ru-RU" sz="1800" dirty="0" smtClean="0"/>
            </a:br>
            <a:r>
              <a:rPr lang="ru-RU" sz="1800" dirty="0" smtClean="0"/>
              <a:t>На каторгу ради угрюмых</a:t>
            </a:r>
            <a:br>
              <a:rPr lang="ru-RU" sz="1800" dirty="0" smtClean="0"/>
            </a:br>
            <a:r>
              <a:rPr lang="ru-RU" sz="1800" dirty="0" smtClean="0"/>
              <a:t>Мятущихся дикарей,</a:t>
            </a:r>
            <a:br>
              <a:rPr lang="ru-RU" sz="1800" dirty="0" smtClean="0"/>
            </a:br>
            <a:r>
              <a:rPr lang="ru-RU" sz="1800" dirty="0" smtClean="0"/>
              <a:t>Наполовину бесов,</a:t>
            </a:r>
            <a:br>
              <a:rPr lang="ru-RU" sz="1800" dirty="0" smtClean="0"/>
            </a:br>
            <a:r>
              <a:rPr lang="ru-RU" sz="1800" dirty="0" smtClean="0"/>
              <a:t>Наполовину людей.</a:t>
            </a:r>
            <a:endParaRPr lang="ru-RU" sz="1800" dirty="0"/>
          </a:p>
        </p:txBody>
      </p:sp>
      <p:pic>
        <p:nvPicPr>
          <p:cNvPr id="7170" name="Picture 2" descr="C:\Users\Семен\Desktop\download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609600"/>
            <a:ext cx="2514600" cy="3124200"/>
          </a:xfrm>
          <a:prstGeom prst="rect">
            <a:avLst/>
          </a:prstGeom>
          <a:noFill/>
        </p:spPr>
      </p:pic>
      <p:pic>
        <p:nvPicPr>
          <p:cNvPr id="7171" name="Picture 3" descr="C:\Users\Семен\Desktop\slide-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9975" y="3683000"/>
            <a:ext cx="4264025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Колониализм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1"/>
            <a:ext cx="7848600" cy="3505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На самом деле Англия приобретала несметные богатства за счёт покорённых народов. В Индии из-за </a:t>
            </a:r>
            <a:r>
              <a:rPr lang="ru-RU" sz="1800" b="1" dirty="0" smtClean="0"/>
              <a:t>беспошлинного ввоза английских товаров </a:t>
            </a:r>
            <a:r>
              <a:rPr lang="ru-RU" sz="1800" dirty="0" smtClean="0"/>
              <a:t>разорялось множество ремесленников. </a:t>
            </a:r>
            <a:r>
              <a:rPr lang="ru-RU" sz="1800" b="1" dirty="0" smtClean="0"/>
              <a:t>Огромные налоги </a:t>
            </a:r>
            <a:r>
              <a:rPr lang="ru-RU" sz="1800" dirty="0" smtClean="0"/>
              <a:t>уплачивали жители страны. </a:t>
            </a:r>
            <a:r>
              <a:rPr lang="ru-RU" sz="1800" b="1" dirty="0" smtClean="0"/>
              <a:t>Земли скупались </a:t>
            </a:r>
            <a:r>
              <a:rPr lang="ru-RU" sz="1800" dirty="0" smtClean="0"/>
              <a:t>крупными собственниками для </a:t>
            </a:r>
            <a:r>
              <a:rPr lang="ru-RU" sz="1800" b="1" dirty="0" smtClean="0"/>
              <a:t>выращивания хлопка</a:t>
            </a:r>
            <a:r>
              <a:rPr lang="ru-RU" sz="1800" dirty="0" smtClean="0"/>
              <a:t>, </a:t>
            </a:r>
            <a:r>
              <a:rPr lang="ru-RU" sz="1800" b="1" dirty="0" smtClean="0"/>
              <a:t>опиума</a:t>
            </a:r>
            <a:r>
              <a:rPr lang="ru-RU" sz="1800" dirty="0" smtClean="0"/>
              <a:t>, которыми Англия торговала с большой выгодой для себя. В результате разорения голод в Индии был частым явлением и приводил к смерти </a:t>
            </a:r>
            <a:r>
              <a:rPr lang="ru-RU" sz="1800" b="1" dirty="0" smtClean="0"/>
              <a:t>население</a:t>
            </a:r>
            <a:r>
              <a:rPr lang="ru-RU" sz="1800" dirty="0" smtClean="0"/>
              <a:t> деревень. Коренное население Австралии и Новой Зеландии </a:t>
            </a:r>
            <a:r>
              <a:rPr lang="ru-RU" sz="1800" b="1" dirty="0" smtClean="0"/>
              <a:t>безжалостно изгонялось со своих земель</a:t>
            </a:r>
            <a:r>
              <a:rPr lang="ru-RU" sz="1800" dirty="0" smtClean="0"/>
              <a:t>, а в случае восстаний – уничтожалось.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Пытаясь завоевать новые рынки, Англия не стеснялась использовать самые безнравственные методы. Так, чтобы проникнуть в Китай, закрытый для иностранцев, англичане стали привозить и тайно продавать населению опиум, который выращивали в Индии.</a:t>
            </a:r>
            <a:endParaRPr lang="ru-RU" sz="1800" dirty="0"/>
          </a:p>
        </p:txBody>
      </p:sp>
      <p:pic>
        <p:nvPicPr>
          <p:cNvPr id="8194" name="Picture 2" descr="C:\Users\Семен\Desktop\image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962400"/>
            <a:ext cx="3819525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Опиумные войны с Китаем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14400"/>
            <a:ext cx="65532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К 19 веку Китай был </a:t>
            </a:r>
            <a:r>
              <a:rPr lang="ru-RU" sz="1800" dirty="0" err="1" smtClean="0"/>
              <a:t>самодостаточной</a:t>
            </a:r>
            <a:r>
              <a:rPr lang="ru-RU" sz="1800" dirty="0" smtClean="0"/>
              <a:t> державой, не особо контактировавшей с остальным миром. </a:t>
            </a:r>
            <a:r>
              <a:rPr lang="ru-RU" sz="1800" dirty="0" smtClean="0"/>
              <a:t>Торговля </a:t>
            </a:r>
            <a:r>
              <a:rPr lang="ru-RU" sz="1800" dirty="0" smtClean="0"/>
              <a:t>с европейцами велась через единственный порт – Гуанчжоу, а весь процесс контролировался Государством</a:t>
            </a:r>
            <a:r>
              <a:rPr lang="ru-RU" sz="1800" dirty="0" smtClean="0"/>
              <a:t>.  </a:t>
            </a:r>
          </a:p>
          <a:p>
            <a:pPr>
              <a:buNone/>
            </a:pPr>
            <a:r>
              <a:rPr lang="ru-RU" sz="1800" dirty="0" smtClean="0"/>
              <a:t>Ко взаимоотношениям с иностранцами в Китае относились очень внимательно. Например, если кто-то из Поднебесной </a:t>
            </a:r>
            <a:r>
              <a:rPr lang="ru-RU" sz="1800" b="1" dirty="0" smtClean="0"/>
              <a:t>сообщал любые сведения о стране или обучал иностранца китайскому </a:t>
            </a:r>
            <a:r>
              <a:rPr lang="ru-RU" sz="1800" dirty="0" smtClean="0"/>
              <a:t>языку, то он подвергался </a:t>
            </a:r>
            <a:r>
              <a:rPr lang="ru-RU" sz="1800" b="1" dirty="0" smtClean="0"/>
              <a:t>суровому наказанию</a:t>
            </a:r>
            <a:r>
              <a:rPr lang="ru-RU" sz="1800" dirty="0" smtClean="0"/>
              <a:t>.  </a:t>
            </a:r>
          </a:p>
          <a:p>
            <a:pPr>
              <a:buNone/>
            </a:pPr>
            <a:r>
              <a:rPr lang="ru-RU" sz="1800" dirty="0" smtClean="0"/>
              <a:t>Купцы из Европы искали товар, который мог бы заинтересовать китайского потребителя, чтобы проникнуть на внутренний рынок страны. Заинтересовать жителей Поднебесной удалось курением опиума. Он и </a:t>
            </a:r>
            <a:r>
              <a:rPr lang="ru-RU" sz="1800" b="1" dirty="0" smtClean="0"/>
              <a:t>раньше использовался в Китае, но</a:t>
            </a:r>
            <a:r>
              <a:rPr lang="ru-RU" sz="1800" dirty="0" smtClean="0"/>
              <a:t> </a:t>
            </a:r>
            <a:r>
              <a:rPr lang="ru-RU" sz="1800" b="1" dirty="0" smtClean="0"/>
              <a:t>только в виде лекарства</a:t>
            </a:r>
            <a:r>
              <a:rPr lang="ru-RU" sz="1800" dirty="0" smtClean="0"/>
              <a:t>. Теперь же привычка курить наркотик, который англичане стали продавать только за серебро, распространилась даже в высших слоях китайского общества</a:t>
            </a:r>
            <a:r>
              <a:rPr lang="ru-RU" sz="1800" dirty="0" smtClean="0"/>
              <a:t>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Китайский император запретил ввоз опиума и велел конфисковать привезённый товар </a:t>
            </a:r>
            <a:r>
              <a:rPr lang="ru-RU" sz="1800" b="1" dirty="0" smtClean="0"/>
              <a:t>в 184</a:t>
            </a:r>
            <a:r>
              <a:rPr lang="ru-RU" sz="1800" dirty="0" smtClean="0"/>
              <a:t>0 году. В ответ к берегам Китая подошёл английский флот. </a:t>
            </a:r>
            <a:endParaRPr lang="ru-RU" sz="1800" dirty="0"/>
          </a:p>
        </p:txBody>
      </p:sp>
      <p:pic>
        <p:nvPicPr>
          <p:cNvPr id="10242" name="Picture 2" descr="C:\Users\Семен\Desktop\____________________________rf___________________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4637" y="914400"/>
            <a:ext cx="2519363" cy="2414588"/>
          </a:xfrm>
          <a:prstGeom prst="rect">
            <a:avLst/>
          </a:prstGeom>
          <a:noFill/>
        </p:spPr>
      </p:pic>
      <p:pic>
        <p:nvPicPr>
          <p:cNvPr id="10243" name="Picture 3" descr="C:\Users\Семен\Desktop\unnam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352800"/>
            <a:ext cx="251460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1268</Words>
  <PresentationFormat>Экран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Британская империя: сложный путь к величию и процветанию</vt:lpstr>
      <vt:lpstr>Первые захваты Англии</vt:lpstr>
      <vt:lpstr>Первые захваты Англии</vt:lpstr>
      <vt:lpstr>Первые захваты Англии</vt:lpstr>
      <vt:lpstr>Индия – жемчужина в британской короне</vt:lpstr>
      <vt:lpstr>Индия – жемчужина британской короны</vt:lpstr>
      <vt:lpstr>Золотой век Британской империи </vt:lpstr>
      <vt:lpstr>Колониализм</vt:lpstr>
      <vt:lpstr>Опиумные войны с Китаем</vt:lpstr>
      <vt:lpstr>Китай в середине 19 века</vt:lpstr>
      <vt:lpstr>Опиумные войны с Китаем</vt:lpstr>
      <vt:lpstr>Итоги опиумных войн 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Британская империя: сложный путь к величию и процветанию</dc:title>
  <dc:creator>Семен</dc:creator>
  <cp:lastModifiedBy>Семен</cp:lastModifiedBy>
  <cp:revision>23</cp:revision>
  <dcterms:created xsi:type="dcterms:W3CDTF">2020-11-06T23:25:03Z</dcterms:created>
  <dcterms:modified xsi:type="dcterms:W3CDTF">2020-11-07T03:11:51Z</dcterms:modified>
</cp:coreProperties>
</file>