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Объединение Германии в </a:t>
            </a:r>
            <a:r>
              <a:rPr lang="en-US" dirty="0" smtClean="0"/>
              <a:t>XIX </a:t>
            </a:r>
            <a:r>
              <a:rPr lang="ru-RU" dirty="0" smtClean="0"/>
              <a:t>веке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762000"/>
          </a:xfrm>
        </p:spPr>
        <p:txBody>
          <a:bodyPr/>
          <a:lstStyle/>
          <a:p>
            <a:r>
              <a:rPr lang="ru-RU" dirty="0" smtClean="0"/>
              <a:t>История 9 класс</a:t>
            </a:r>
            <a:endParaRPr lang="ru-RU" dirty="0"/>
          </a:p>
        </p:txBody>
      </p:sp>
      <p:pic>
        <p:nvPicPr>
          <p:cNvPr id="1026" name="Picture 2" descr="C:\Users\Семен\Desktop\downloadбисмар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667000"/>
            <a:ext cx="1828800" cy="2495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Раздробленность Германии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61722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В эпоху наполеоновских войн Германия состояла из 38 самостоятельных княжеств и курфюршеств.  Самым сильным из них была Пруссия В </a:t>
            </a:r>
            <a:r>
              <a:rPr lang="en-US" sz="1800" dirty="0" err="1" smtClean="0"/>
              <a:t>XVIIi</a:t>
            </a:r>
            <a:r>
              <a:rPr lang="en-US" sz="1800" dirty="0" smtClean="0"/>
              <a:t> </a:t>
            </a:r>
            <a:r>
              <a:rPr lang="ru-RU" sz="1800" dirty="0" smtClean="0"/>
              <a:t>Веке Фридрих Великий был сильнейшим монархом Европы и его армия считалась образцовой.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Его армия была построена на основе муштры. Правда, Фридрих Великий был Просвещённым государем и отменил пытки. </a:t>
            </a:r>
          </a:p>
          <a:p>
            <a:pPr>
              <a:buNone/>
            </a:pPr>
            <a:r>
              <a:rPr lang="ru-RU" sz="1800" dirty="0" smtClean="0"/>
              <a:t>Его наследники Фридрих Вильгельм </a:t>
            </a:r>
            <a:r>
              <a:rPr lang="en-US" sz="1800" dirty="0" smtClean="0"/>
              <a:t>II </a:t>
            </a:r>
            <a:r>
              <a:rPr lang="ru-RU" sz="1800" dirty="0" smtClean="0"/>
              <a:t>и Фридрих Вильгельм </a:t>
            </a:r>
            <a:r>
              <a:rPr lang="en-US" sz="1800" dirty="0" smtClean="0"/>
              <a:t>III </a:t>
            </a:r>
            <a:r>
              <a:rPr lang="ru-RU" sz="1800" dirty="0" smtClean="0"/>
              <a:t>были слабыми правителями и не смогли дать отпор революции во Франции и помочь Людовику </a:t>
            </a:r>
            <a:r>
              <a:rPr lang="en-US" sz="1800" dirty="0" smtClean="0"/>
              <a:t>XVI </a:t>
            </a:r>
            <a:r>
              <a:rPr lang="ru-RU" sz="1800" dirty="0" smtClean="0"/>
              <a:t>вернуть трон.  А вскоре наполеоновские войска пришли в Германию.  Война 1806 – 1807 г.г. Была проиграна.  </a:t>
            </a:r>
            <a:r>
              <a:rPr lang="ru-RU" sz="1800" b="1" dirty="0" smtClean="0"/>
              <a:t>Вместо Священной Римской империи германской нации был создан Рейнский союз.  </a:t>
            </a:r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Только Русская армия помогла освободить немецкие земли от Наполеоновских войск.</a:t>
            </a:r>
            <a:endParaRPr lang="ru-RU" sz="1800" b="1" dirty="0"/>
          </a:p>
        </p:txBody>
      </p:sp>
      <p:pic>
        <p:nvPicPr>
          <p:cNvPr id="2051" name="Picture 3" descr="C:\Users\Семен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3733800"/>
            <a:ext cx="2314575" cy="2895600"/>
          </a:xfrm>
          <a:prstGeom prst="rect">
            <a:avLst/>
          </a:prstGeom>
          <a:noFill/>
        </p:spPr>
      </p:pic>
      <p:pic>
        <p:nvPicPr>
          <p:cNvPr id="2052" name="Picture 4" descr="C:\Users\Семен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762000"/>
            <a:ext cx="238125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Германский союз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66294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По решению Венского конгресса  было решено создать Германский союз, В который входили 35 суверенных монархий и 5 вольных городов: Гамбург, Любек, Бремен и Франкфурт – на – Майне. Во Франкфурте заседал бундестаг, но его решения не были обязательны для всех членов Союза.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Внутри Германского  союза развернулось соперничество Австрии и Пруссии.   Целью Союза было не объединение страны, а сохранение монархий и старых порядков.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Однако Германия после Наполеоновских войн не могла не чувствовать своего отставания от передовых европейских стран. Отсутствие железных дорог, таможни на внутренних границах приводили к тому, что доставка товара из одной части Германии в другую стоила дороже, чем его доставка в Америку. </a:t>
            </a:r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В 1834 году по инициативе Пруссии был создан Таможенный союз.</a:t>
            </a:r>
            <a:endParaRPr lang="ru-RU" sz="1800" b="1" dirty="0"/>
          </a:p>
        </p:txBody>
      </p:sp>
      <p:pic>
        <p:nvPicPr>
          <p:cNvPr id="3074" name="Picture 2" descr="C:\Users\Семен\Desktop\51510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46850" y="4267200"/>
            <a:ext cx="259715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dirty="0" smtClean="0"/>
              <a:t>На пути к объединению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5791200" cy="48307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Страна  вступила на путь индустриализации.  К 1850 году было построено 6 тысяч км. железных дорог. Но монархи всё равно оставались полноправными государями в своих землях. Это мешало торговле и промышленности. Буржуазия начала требовать объединения страны и принятия Конституции. Но! Короли не желали признавать эти требования!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 В 1847 году казна Пруссии опустела. Король Пруссии </a:t>
            </a:r>
            <a:r>
              <a:rPr lang="ru-RU" sz="1800" b="1" dirty="0" smtClean="0"/>
              <a:t>Фридрих Вильгельм </a:t>
            </a:r>
            <a:r>
              <a:rPr lang="en-US" sz="1800" b="1" dirty="0" smtClean="0"/>
              <a:t>IV </a:t>
            </a:r>
            <a:r>
              <a:rPr lang="ru-RU" sz="1800" b="1" dirty="0" smtClean="0"/>
              <a:t> </a:t>
            </a:r>
            <a:r>
              <a:rPr lang="ru-RU" sz="1800" dirty="0" smtClean="0"/>
              <a:t>решил созвать ландтаг, но сразу предупредил, что о Конституции он слышать не хочет: « </a:t>
            </a:r>
            <a:r>
              <a:rPr lang="ru-RU" sz="1800" b="1" dirty="0" smtClean="0"/>
              <a:t>Я никогда не соглашусь, чтобы между Господом Богом и нашей страной вторгся исписанный клочок бумаги!» </a:t>
            </a:r>
            <a:r>
              <a:rPr lang="ru-RU" sz="1800" dirty="0" smtClean="0"/>
              <a:t>Идея божественной власти </a:t>
            </a:r>
            <a:r>
              <a:rPr lang="ru-RU" sz="1800" dirty="0" smtClean="0"/>
              <a:t> </a:t>
            </a:r>
            <a:r>
              <a:rPr lang="ru-RU" sz="1800" dirty="0" smtClean="0"/>
              <a:t>не оставляла германских государей.</a:t>
            </a:r>
            <a:endParaRPr lang="ru-RU" sz="1800" dirty="0"/>
          </a:p>
        </p:txBody>
      </p:sp>
      <p:pic>
        <p:nvPicPr>
          <p:cNvPr id="4098" name="Picture 2" descr="C:\Users\Семен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914400"/>
            <a:ext cx="2133600" cy="2590800"/>
          </a:xfrm>
          <a:prstGeom prst="rect">
            <a:avLst/>
          </a:prstGeom>
          <a:noFill/>
        </p:spPr>
      </p:pic>
      <p:pic>
        <p:nvPicPr>
          <p:cNvPr id="4099" name="Picture 3" descr="C:\Users\Семен\Desktop\170px-FrWIV-Karikatur-1849-Farb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657600"/>
            <a:ext cx="25908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 пути к объединению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Королю Пруссии пришлось смириться, когда по всей Европе грянули революции 1848 года. В берлине восстание победило в марте 1848 г.  В других немецких государствах восстания </a:t>
            </a:r>
            <a:r>
              <a:rPr lang="ru-RU" sz="1800" b="1" dirty="0" smtClean="0"/>
              <a:t>происходили в разно время, но тоже успешно.</a:t>
            </a:r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 </a:t>
            </a:r>
            <a:r>
              <a:rPr lang="ru-RU" sz="1800" dirty="0" smtClean="0"/>
              <a:t>В мае 1848т года во Франкфурте – на – </a:t>
            </a:r>
            <a:r>
              <a:rPr lang="ru-RU" sz="1800" b="1" dirty="0" smtClean="0"/>
              <a:t>Майне впервые открылось заседание всенародно избранного </a:t>
            </a:r>
            <a:r>
              <a:rPr lang="ru-RU" sz="1800" b="1" dirty="0" err="1" smtClean="0"/>
              <a:t>всегерманского</a:t>
            </a:r>
            <a:r>
              <a:rPr lang="ru-RU" sz="1800" b="1" dirty="0" smtClean="0"/>
              <a:t> парламента </a:t>
            </a:r>
            <a:r>
              <a:rPr lang="ru-RU" sz="1800" dirty="0" smtClean="0"/>
              <a:t>– </a:t>
            </a:r>
            <a:r>
              <a:rPr lang="ru-RU" sz="1800" dirty="0" err="1" smtClean="0"/>
              <a:t>национальногго</a:t>
            </a:r>
            <a:r>
              <a:rPr lang="ru-RU" sz="1800" dirty="0" smtClean="0"/>
              <a:t> собрания.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В марте 1849 года парламент принял имперскую </a:t>
            </a:r>
            <a:r>
              <a:rPr lang="ru-RU" sz="1800" b="1" dirty="0" smtClean="0"/>
              <a:t>конституцию, в которой провозглашались свобода личности, свобода вероисповедания,  равенство пред законом </a:t>
            </a:r>
            <a:r>
              <a:rPr lang="ru-RU" sz="1800" dirty="0" smtClean="0"/>
              <a:t>– по образцу французской Декларации прав человека и гражданина.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Страна должна была стать </a:t>
            </a:r>
            <a:r>
              <a:rPr lang="ru-RU" sz="1800" b="1" dirty="0" smtClean="0"/>
              <a:t>конституционной монархией </a:t>
            </a:r>
            <a:r>
              <a:rPr lang="ru-RU" sz="1800" dirty="0" smtClean="0"/>
              <a:t>и пост Императора  с правом формирования правительства была предложена Фридриху Вильгельму </a:t>
            </a:r>
            <a:r>
              <a:rPr lang="en-US" sz="1800" dirty="0" smtClean="0"/>
              <a:t>IV </a:t>
            </a:r>
            <a:r>
              <a:rPr lang="ru-RU" sz="1800" dirty="0" smtClean="0"/>
              <a:t>.  Но он заявил, что никогда не примет корону « из грязи». Другие монархи тоже не согласились с Конституцией. Вскоре королевские войска разогнали Парламент</a:t>
            </a:r>
            <a:r>
              <a:rPr lang="ru-RU" sz="1800" b="1" dirty="0" smtClean="0"/>
              <a:t>. Революция в Германии потерпела поражение. </a:t>
            </a:r>
            <a:r>
              <a:rPr lang="ru-RU" sz="1800" dirty="0" smtClean="0"/>
              <a:t>Фридрих Вильгельм всё же «даровал» Конституцию, но в ней сохранялись </a:t>
            </a:r>
            <a:r>
              <a:rPr lang="ru-RU" sz="1800" dirty="0" err="1" smtClean="0"/>
              <a:t>соловия</a:t>
            </a:r>
            <a:r>
              <a:rPr lang="ru-RU" sz="1800" dirty="0" smtClean="0"/>
              <a:t>,  право « </a:t>
            </a:r>
            <a:r>
              <a:rPr lang="en-US" sz="1800" dirty="0" smtClean="0"/>
              <a:t>veto</a:t>
            </a:r>
            <a:r>
              <a:rPr lang="ru-RU" sz="1800" dirty="0" smtClean="0"/>
              <a:t>» короля и ограниченное избирательное право.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Железный канцлер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5486400" cy="5211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 После поражения революции 1848 года вопрос об объединении не исчез. Новый король Пруссии Вильгельм </a:t>
            </a:r>
            <a:r>
              <a:rPr lang="en-US" sz="1800" dirty="0" smtClean="0"/>
              <a:t>I </a:t>
            </a:r>
            <a:r>
              <a:rPr lang="ru-RU" sz="1800" dirty="0" smtClean="0"/>
              <a:t>( брат предыдущего короля)  говорил: « Кто хочет править Германией, тот должен её завоевать… Пруссии предначертано стать во главе Германии…»     </a:t>
            </a:r>
          </a:p>
          <a:p>
            <a:pPr>
              <a:buNone/>
            </a:pPr>
            <a:r>
              <a:rPr lang="ru-RU" sz="1800" dirty="0" smtClean="0"/>
              <a:t>Вильгельм </a:t>
            </a:r>
            <a:r>
              <a:rPr lang="en-US" sz="1800" dirty="0" smtClean="0"/>
              <a:t>I </a:t>
            </a:r>
            <a:r>
              <a:rPr lang="ru-RU" sz="1800" dirty="0" smtClean="0"/>
              <a:t>нуждался в сильном канцлере. В сентябре 1862 года он назначает канцлером </a:t>
            </a:r>
            <a:r>
              <a:rPr lang="ru-RU" sz="1800" dirty="0" err="1" smtClean="0"/>
              <a:t>Отто</a:t>
            </a:r>
            <a:r>
              <a:rPr lang="ru-RU" sz="1800" dirty="0" smtClean="0"/>
              <a:t> фон Бисмарка.  Этот опытный политик придерживался принципа « сильный всегда прав»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b="1" dirty="0" smtClean="0"/>
              <a:t>Его знаменитое высказывание:   « не речами и постановлениями решаются великие вопросы современности, а железом и кровью…»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Таким образом мы видим, что объединение «снизу», путём объединения народа не состоялось. Пришло время объединения « сверху» Прусский канцлер решил взять всё в свои руки.</a:t>
            </a:r>
            <a:endParaRPr lang="ru-RU" sz="1800" dirty="0"/>
          </a:p>
        </p:txBody>
      </p:sp>
      <p:pic>
        <p:nvPicPr>
          <p:cNvPr id="5122" name="Picture 2" descr="C:\Users\Семен\Desktop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990600"/>
            <a:ext cx="1790700" cy="2552700"/>
          </a:xfrm>
          <a:prstGeom prst="rect">
            <a:avLst/>
          </a:prstGeom>
          <a:noFill/>
        </p:spPr>
      </p:pic>
      <p:pic>
        <p:nvPicPr>
          <p:cNvPr id="5123" name="Picture 3" descr="C:\Users\Семен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4038600"/>
            <a:ext cx="2819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Завоевательные войны Пруссии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5486400" cy="5135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/>
              <a:t>В 1864 году Пруссия в союзе с </a:t>
            </a:r>
            <a:r>
              <a:rPr lang="ru-RU" sz="1800" b="1" dirty="0" err="1" smtClean="0"/>
              <a:t>австрией</a:t>
            </a:r>
            <a:r>
              <a:rPr lang="ru-RU" sz="1800" b="1" dirty="0" smtClean="0"/>
              <a:t> выступила </a:t>
            </a:r>
            <a:r>
              <a:rPr lang="ru-RU" sz="1800" b="1" dirty="0" err="1" smtClean="0"/>
              <a:t>проив</a:t>
            </a:r>
            <a:r>
              <a:rPr lang="ru-RU" sz="1800" b="1" dirty="0" smtClean="0"/>
              <a:t> Дании и</a:t>
            </a:r>
            <a:r>
              <a:rPr lang="ru-RU" sz="1800" dirty="0" smtClean="0"/>
              <a:t> отняла у неё земли </a:t>
            </a:r>
            <a:r>
              <a:rPr lang="ru-RU" sz="1800" dirty="0" err="1" smtClean="0"/>
              <a:t>Шлезвиг</a:t>
            </a:r>
            <a:r>
              <a:rPr lang="ru-RU" sz="1800" dirty="0" smtClean="0"/>
              <a:t> и </a:t>
            </a:r>
            <a:r>
              <a:rPr lang="ru-RU" sz="1800" dirty="0" err="1" smtClean="0"/>
              <a:t>Гольштейн</a:t>
            </a:r>
            <a:r>
              <a:rPr lang="ru-RU" sz="1800" dirty="0" smtClean="0"/>
              <a:t>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В!866 году Пруссия уже развязала войну против Австрии, чтобы  заставит </a:t>
            </a:r>
            <a:r>
              <a:rPr lang="ru-RU" sz="1800" dirty="0" err="1" smtClean="0"/>
              <a:t>Авсрию</a:t>
            </a:r>
            <a:r>
              <a:rPr lang="ru-RU" sz="1800" dirty="0" smtClean="0"/>
              <a:t> выйти из Германского союза и отказаться в пользу Пруссии от </a:t>
            </a:r>
            <a:r>
              <a:rPr lang="ru-RU" sz="1800" dirty="0" err="1" smtClean="0"/>
              <a:t>Шлезвига</a:t>
            </a:r>
            <a:r>
              <a:rPr lang="ru-RU" sz="1800" dirty="0" smtClean="0"/>
              <a:t> и </a:t>
            </a:r>
            <a:r>
              <a:rPr lang="ru-RU" sz="1800" dirty="0" err="1" smtClean="0"/>
              <a:t>Гольштейна</a:t>
            </a:r>
            <a:r>
              <a:rPr lang="ru-RU" sz="1800" dirty="0" smtClean="0"/>
              <a:t>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В 1864 – 1866 гг. Пруссия захватила немецкие княжества  Нассау, Гессе и Франкфурт. </a:t>
            </a:r>
          </a:p>
          <a:p>
            <a:pPr>
              <a:buNone/>
            </a:pPr>
            <a:r>
              <a:rPr lang="ru-RU" sz="1800" dirty="0" smtClean="0"/>
              <a:t>  </a:t>
            </a:r>
            <a:r>
              <a:rPr lang="ru-RU" sz="1800" dirty="0" smtClean="0"/>
              <a:t>В 1866 году 22 немецких государства подписали договор с Германией о создании  Северогерманского союза. Во главе этого союза стоял президент, которым всегда становился прусский король.  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Северогерманский союз имел свою Конституцию, свой парламент. Но Пруссия всегда имела в нём большинство голосов и её интересы  стали интересами всей германии. Это стало основой формирования единой немецкой нации.</a:t>
            </a:r>
            <a:endParaRPr lang="ru-RU" sz="1800" dirty="0"/>
          </a:p>
        </p:txBody>
      </p:sp>
      <p:pic>
        <p:nvPicPr>
          <p:cNvPr id="6146" name="Picture 2" descr="C:\Users\Семен\Desktop\download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990600"/>
            <a:ext cx="2590800" cy="2971800"/>
          </a:xfrm>
          <a:prstGeom prst="rect">
            <a:avLst/>
          </a:prstGeom>
          <a:noFill/>
        </p:spPr>
      </p:pic>
      <p:pic>
        <p:nvPicPr>
          <p:cNvPr id="6147" name="Picture 3" descr="C:\Users\Семен\Desktop\download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191000"/>
            <a:ext cx="3000375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Германская империя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5257800" cy="52117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Пруссия всегда славилась своим « военным духом», возводя свою историю в Фридриху Барбароссе.    Поэтому в немецкой культуре стал утверждаться   культ силы, дух великих правителей Священной Римской империи Германской нации.  Возвеличивалась военная история Пруссии, её древняя германская мифология изучалась в гимназиях.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объединение Германии позволило ей подготовиться к войне с Францией. Франция не </a:t>
            </a:r>
            <a:r>
              <a:rPr lang="ru-RU" sz="1800" dirty="0" err="1" smtClean="0"/>
              <a:t>заметилаЮ</a:t>
            </a:r>
            <a:r>
              <a:rPr lang="ru-RU" sz="1800" dirty="0" smtClean="0"/>
              <a:t> как рядом в Европе возникло сильное и очень воинственное государство. В 1870 – 1871 годах  Франция проиграла Германии Франко – прусскую войну.  </a:t>
            </a:r>
          </a:p>
          <a:p>
            <a:pPr>
              <a:buNone/>
            </a:pPr>
            <a:r>
              <a:rPr lang="ru-RU" sz="2000" b="1" dirty="0" smtClean="0"/>
              <a:t> </a:t>
            </a:r>
            <a:r>
              <a:rPr lang="ru-RU" sz="2000" b="1" dirty="0" smtClean="0"/>
              <a:t> В 1871 году в Европе образовалась Германская империя- новое сильное и агрессивное государство</a:t>
            </a:r>
            <a:endParaRPr lang="ru-RU" sz="2000" b="1" dirty="0"/>
          </a:p>
        </p:txBody>
      </p:sp>
      <p:pic>
        <p:nvPicPr>
          <p:cNvPr id="7170" name="Picture 2" descr="C:\Users\Семен\Desktop\download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990600"/>
            <a:ext cx="3200400" cy="2667000"/>
          </a:xfrm>
          <a:prstGeom prst="rect">
            <a:avLst/>
          </a:prstGeom>
          <a:noFill/>
        </p:spPr>
      </p:pic>
      <p:pic>
        <p:nvPicPr>
          <p:cNvPr id="7171" name="Picture 3" descr="C:\Users\Семен\Desktop\375px-Deutsches_Reich_(1871-1918)-de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810000"/>
            <a:ext cx="33528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Параграф №7 и 8 про Германию + карта на стр64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Биографическая справка  «</a:t>
            </a:r>
            <a:r>
              <a:rPr lang="ru-RU" dirty="0" err="1" smtClean="0"/>
              <a:t>Отто</a:t>
            </a:r>
            <a:r>
              <a:rPr lang="ru-RU" dirty="0" smtClean="0"/>
              <a:t> </a:t>
            </a:r>
            <a:r>
              <a:rPr lang="ru-RU" smtClean="0"/>
              <a:t>фон Бисмарк»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931</Words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Объединение Германии в XIX веке</vt:lpstr>
      <vt:lpstr>Раздробленность Германии</vt:lpstr>
      <vt:lpstr>Германский союз</vt:lpstr>
      <vt:lpstr>На пути к объединению</vt:lpstr>
      <vt:lpstr>На пути к объединению</vt:lpstr>
      <vt:lpstr> Железный канцлер</vt:lpstr>
      <vt:lpstr>Завоевательные войны Пруссии</vt:lpstr>
      <vt:lpstr>Германская империя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Объединение Германии в XIX веке</dc:title>
  <dc:creator>Семен</dc:creator>
  <cp:lastModifiedBy>Семен</cp:lastModifiedBy>
  <cp:revision>17</cp:revision>
  <dcterms:created xsi:type="dcterms:W3CDTF">2020-10-10T02:24:28Z</dcterms:created>
  <dcterms:modified xsi:type="dcterms:W3CDTF">2020-10-10T04:10:59Z</dcterms:modified>
</cp:coreProperties>
</file>