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2%D0%B0%D0%BB%D0%BE%D0%B2%D0%BE%D0%B9_%D0%B2%D0%BD%D1%83%D1%82%D1%80%D0%B5%D0%BD%D0%BD%D0%B8%D0%B9_%D0%BF%D1%80%D0%BE%D0%B4%D1%83%D0%BA%D1%82" TargetMode="External"/><Relationship Id="rId13" Type="http://schemas.openxmlformats.org/officeDocument/2006/relationships/hyperlink" Target="https://ru.wikipedia.org/wiki/%D0%98%D0%BD%D0%BD%D0%BE%D0%B2%D0%B0%D1%86%D0%B8%D1%8F" TargetMode="External"/><Relationship Id="rId3" Type="http://schemas.openxmlformats.org/officeDocument/2006/relationships/hyperlink" Target="https://ru.wikipedia.org/wiki/%D0%98%D0%BD%D0%B4%D0%B5%D0%BA%D1%81_%D0%B4%D0%B5%D0%BC%D0%BE%D0%BA%D1%80%D0%B0%D1%82%D0%B8%D0%B8" TargetMode="External"/><Relationship Id="rId7" Type="http://schemas.openxmlformats.org/officeDocument/2006/relationships/hyperlink" Target="https://ru.wikipedia.org/wiki/%D0%98%D0%BD%D0%B4%D0%B5%D0%BA%D1%81_%D1%87%D0%B5%D0%BB%D0%BE%D0%B2%D0%B5%D1%87%D0%B5%D1%81%D0%BA%D0%BE%D0%B3%D0%BE_%D1%80%D0%B0%D0%B7%D0%B2%D0%B8%D1%82%D0%B8%D1%8F" TargetMode="External"/><Relationship Id="rId12" Type="http://schemas.openxmlformats.org/officeDocument/2006/relationships/hyperlink" Target="https://ru.wikipedia.org/wiki/%D0%92%D1%81%D0%B5%D0%BC%D0%B8%D1%80%D0%BD%D1%8B%D0%B9_%D0%BE%D0%B1%D0%B7%D0%BE%D1%80_%D1%86%D0%B5%D0%BD%D0%BD%D0%BE%D1%81%D1%82%D0%B5%D0%B9" TargetMode="External"/><Relationship Id="rId2" Type="http://schemas.openxmlformats.org/officeDocument/2006/relationships/hyperlink" Target="https://ru.wikipedia.org/wiki/Freedom_House" TargetMode="External"/><Relationship Id="rId16" Type="http://schemas.openxmlformats.org/officeDocument/2006/relationships/hyperlink" Target="https://ru.wikipedia.org/wiki/%D0%A0%D0%B8%D0%BC%D1%81%D0%BA%D0%B0%D1%8F_%D0%B8%D0%BC%D0%BF%D0%B5%D1%80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8%D0%BD%D0%B4%D0%B5%D0%BA%D1%81_%D0%BA%D0%B0%D1%87%D0%B5%D1%81%D1%82%D0%B2%D0%B0_%D0%B6%D0%B8%D0%B7%D0%BD%D0%B8" TargetMode="External"/><Relationship Id="rId11" Type="http://schemas.openxmlformats.org/officeDocument/2006/relationships/hyperlink" Target="https://ru.wikipedia.org/wiki/%D0%A2%D0%BE%D0%BB%D0%B5%D1%80%D0%B0%D0%BD%D1%82%D0%BD%D0%BE%D1%81%D1%82%D1%8C_(%D1%81%D0%BE%D1%86%D0%B8%D0%BE%D0%BB%D0%BE%D0%B3%D0%B8%D1%8F)" TargetMode="External"/><Relationship Id="rId5" Type="http://schemas.openxmlformats.org/officeDocument/2006/relationships/hyperlink" Target="https://ru.wikipedia.org/wiki/%D0%9A%D0%BE%D1%8D%D1%84%D1%84%D0%B8%D1%86%D0%B8%D0%B5%D0%BD%D1%82_%D0%94%D0%B6%D0%B8%D0%BD%D0%B8" TargetMode="External"/><Relationship Id="rId15" Type="http://schemas.openxmlformats.org/officeDocument/2006/relationships/hyperlink" Target="https://ru.wikipedia.org/wiki/%D0%A2%D1%91%D0%BC%D0%BD%D1%8B%D0%B5_%D0%B2%D0%B5%D0%BA%D0%B0_%D0%A1%D1%80%D0%B5%D0%B4%D0%BD%D0%B5%D0%B2%D0%B5%D0%BA%D0%BE%D0%B2%D1%8C%D1%8F" TargetMode="External"/><Relationship Id="rId10" Type="http://schemas.openxmlformats.org/officeDocument/2006/relationships/hyperlink" Target="https://ru.wikipedia.org/wiki/%D0%98%D0%BD%D0%B4%D0%B5%D0%BA%D1%81_%D1%8D%D0%BA%D0%BE%D0%BD%D0%BE%D0%BC%D0%B8%D1%87%D0%B5%D1%81%D0%BA%D0%BE%D0%B9_%D1%81%D0%B2%D0%BE%D0%B1%D0%BE%D0%B4%D1%8B" TargetMode="External"/><Relationship Id="rId4" Type="http://schemas.openxmlformats.org/officeDocument/2006/relationships/hyperlink" Target="https://ru.wikipedia.org/wiki/The_Economist" TargetMode="External"/><Relationship Id="rId9" Type="http://schemas.openxmlformats.org/officeDocument/2006/relationships/hyperlink" Target="https://ru.wikipedia.org/wiki/%D0%AD%D0%BA%D0%BE%D0%BD%D0%BE%D0%BC%D0%B8%D1%87%D0%B5%D1%81%D0%BA%D0%B8%D0%B9_%D1%80%D0%BE%D1%81%D1%82" TargetMode="External"/><Relationship Id="rId14" Type="http://schemas.openxmlformats.org/officeDocument/2006/relationships/hyperlink" Target="https://ru.wikipedia.org/wiki/%D0%98%D0%BD%D0%BD%D0%BE%D0%B2%D0%B0%D1%86%D0%B8%D0%B8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ru.wikipedia.org/wiki/%D0%9A%D1%80%D0%BE%D0%BD%D0%BE%D1%8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ru.wikipedia.org/wiki/%D0%A4%D1%83%D0%BA%D0%BE,_%D0%9C%D0%B8%D1%88%D0%B5%D0%BB%D1%8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48000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Развитие </a:t>
            </a:r>
            <a:r>
              <a:rPr lang="ru-RU" dirty="0" smtClean="0"/>
              <a:t>общества</a:t>
            </a:r>
            <a:r>
              <a:rPr lang="ru-RU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проблема общественного прогресса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762000"/>
          </a:xfrm>
        </p:spPr>
        <p:txBody>
          <a:bodyPr/>
          <a:lstStyle/>
          <a:p>
            <a:r>
              <a:rPr lang="ru-RU" dirty="0" smtClean="0"/>
              <a:t>Обществознание 10 класс</a:t>
            </a:r>
            <a:endParaRPr lang="ru-RU" dirty="0"/>
          </a:p>
        </p:txBody>
      </p:sp>
      <p:pic>
        <p:nvPicPr>
          <p:cNvPr id="1026" name="Picture 2" descr="C:\Users\Семен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52400"/>
            <a:ext cx="4953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Критерии прогресса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600" dirty="0" smtClean="0"/>
              <a:t>Карл Маркс: развитие производительных сил. </a:t>
            </a:r>
          </a:p>
          <a:p>
            <a:pPr>
              <a:buNone/>
            </a:pPr>
            <a:r>
              <a:rPr lang="ru-RU" sz="1600" dirty="0" smtClean="0"/>
              <a:t>Георг Гегель: степень свободы личности в обществе . </a:t>
            </a:r>
          </a:p>
          <a:p>
            <a:pPr>
              <a:buNone/>
            </a:pPr>
            <a:r>
              <a:rPr lang="ru-RU" sz="1600" dirty="0" smtClean="0"/>
              <a:t>Огюст Конт: разнообразие социальных групп в обществе, в которых человек может себя проявить.  </a:t>
            </a:r>
          </a:p>
          <a:p>
            <a:r>
              <a:rPr lang="ru-RU" sz="1600" dirty="0" smtClean="0"/>
              <a:t>Оценка прогресса в целом или его составляющих не может быть полной в силу многомерности и не всегда полной осознанности всего комплекса процессов, конституирующих общество, природу и человека как целостность. Однако, несмотря на неполноту оценки, такие критерии существуют:</a:t>
            </a:r>
          </a:p>
          <a:p>
            <a:r>
              <a:rPr lang="ru-RU" sz="1600" dirty="0" smtClean="0"/>
              <a:t>социальная составляющая прогресса оценивается по следующим параметрам:</a:t>
            </a:r>
          </a:p>
          <a:p>
            <a:r>
              <a:rPr lang="ru-RU" sz="1600" b="1" dirty="0" smtClean="0"/>
              <a:t>оценка демократичности общества, степени реализации прав и свобод граждан </a:t>
            </a:r>
            <a:r>
              <a:rPr lang="ru-RU" sz="1600" dirty="0" smtClean="0"/>
              <a:t>-</a:t>
            </a:r>
            <a:r>
              <a:rPr lang="ru-RU" sz="1600" dirty="0" err="1" smtClean="0">
                <a:hlinkClick r:id="rId2" tooltip="Freedom House"/>
              </a:rPr>
              <a:t>Freedom</a:t>
            </a:r>
            <a:r>
              <a:rPr lang="ru-RU" sz="1600" dirty="0" smtClean="0">
                <a:hlinkClick r:id="rId2" tooltip="Freedom House"/>
              </a:rPr>
              <a:t> </a:t>
            </a:r>
            <a:r>
              <a:rPr lang="ru-RU" sz="1600" dirty="0" err="1" smtClean="0">
                <a:hlinkClick r:id="rId2" tooltip="Freedom House"/>
              </a:rPr>
              <a:t>House</a:t>
            </a:r>
            <a:r>
              <a:rPr lang="ru-RU" sz="1600" dirty="0" smtClean="0"/>
              <a:t>, «</a:t>
            </a:r>
            <a:r>
              <a:rPr lang="ru-RU" sz="1600" dirty="0" err="1" smtClean="0"/>
              <a:t>Cross-National</a:t>
            </a:r>
            <a:r>
              <a:rPr lang="ru-RU" sz="1600" dirty="0" smtClean="0"/>
              <a:t> </a:t>
            </a:r>
            <a:r>
              <a:rPr lang="ru-RU" sz="1600" dirty="0" err="1" smtClean="0"/>
              <a:t>Time-Series</a:t>
            </a:r>
            <a:r>
              <a:rPr lang="ru-RU" sz="1600" dirty="0" smtClean="0"/>
              <a:t> </a:t>
            </a:r>
            <a:r>
              <a:rPr lang="ru-RU" sz="1600" dirty="0" err="1" smtClean="0"/>
              <a:t>Data</a:t>
            </a:r>
            <a:r>
              <a:rPr lang="ru-RU" sz="1600" dirty="0" smtClean="0"/>
              <a:t> </a:t>
            </a:r>
            <a:r>
              <a:rPr lang="ru-RU" sz="1600" dirty="0" err="1" smtClean="0"/>
              <a:t>Archives</a:t>
            </a:r>
            <a:r>
              <a:rPr lang="ru-RU" sz="1600" dirty="0" smtClean="0"/>
              <a:t>», «</a:t>
            </a:r>
            <a:r>
              <a:rPr lang="ru-RU" sz="1600" dirty="0" err="1" smtClean="0"/>
              <a:t>Polity</a:t>
            </a:r>
            <a:r>
              <a:rPr lang="ru-RU" sz="1600" dirty="0" smtClean="0"/>
              <a:t> IV», </a:t>
            </a:r>
            <a:r>
              <a:rPr lang="ru-RU" sz="1600" dirty="0" smtClean="0">
                <a:hlinkClick r:id="rId3" tooltip="Индекс демократии"/>
              </a:rPr>
              <a:t>индекс демократии</a:t>
            </a:r>
            <a:r>
              <a:rPr lang="ru-RU" sz="1600" dirty="0" smtClean="0"/>
              <a:t> журнала «</a:t>
            </a:r>
            <a:r>
              <a:rPr lang="ru-RU" sz="1600" dirty="0" err="1" smtClean="0">
                <a:hlinkClick r:id="rId4" tooltip="The Economist"/>
              </a:rPr>
              <a:t>The</a:t>
            </a:r>
            <a:r>
              <a:rPr lang="ru-RU" sz="1600" dirty="0" smtClean="0">
                <a:hlinkClick r:id="rId4" tooltip="The Economist"/>
              </a:rPr>
              <a:t> </a:t>
            </a:r>
            <a:r>
              <a:rPr lang="ru-RU" sz="1600" dirty="0" err="1" smtClean="0">
                <a:hlinkClick r:id="rId4" tooltip="The Economist"/>
              </a:rPr>
              <a:t>Economist</a:t>
            </a:r>
            <a:r>
              <a:rPr lang="ru-RU" sz="1600" dirty="0" smtClean="0"/>
              <a:t>», «</a:t>
            </a:r>
            <a:r>
              <a:rPr lang="ru-RU" sz="1600" dirty="0" err="1" smtClean="0"/>
              <a:t>Democracy</a:t>
            </a:r>
            <a:r>
              <a:rPr lang="ru-RU" sz="1600" dirty="0" smtClean="0"/>
              <a:t> </a:t>
            </a:r>
            <a:r>
              <a:rPr lang="ru-RU" sz="1600" dirty="0" err="1" smtClean="0"/>
              <a:t>Barometer</a:t>
            </a:r>
            <a:r>
              <a:rPr lang="ru-RU" sz="1600" dirty="0" smtClean="0"/>
              <a:t>»</a:t>
            </a:r>
          </a:p>
          <a:p>
            <a:r>
              <a:rPr lang="ru-RU" sz="1600" b="1" dirty="0" smtClean="0"/>
              <a:t>оценка уровня социального равенства, степени разрыва между доходами самых богатых и самых</a:t>
            </a:r>
            <a:r>
              <a:rPr lang="ru-RU" sz="1600" dirty="0" smtClean="0"/>
              <a:t> бедных граждан (</a:t>
            </a:r>
            <a:r>
              <a:rPr lang="ru-RU" sz="1600" dirty="0" smtClean="0">
                <a:hlinkClick r:id="rId5" tooltip="Коэффициент Джини"/>
              </a:rPr>
              <a:t>Коэффициент </a:t>
            </a:r>
            <a:r>
              <a:rPr lang="ru-RU" sz="1600" dirty="0" err="1" smtClean="0">
                <a:hlinkClick r:id="rId5" tooltip="Коэффициент Джини"/>
              </a:rPr>
              <a:t>Джини</a:t>
            </a:r>
            <a:r>
              <a:rPr lang="ru-RU" sz="1600" dirty="0" smtClean="0"/>
              <a:t>).</a:t>
            </a:r>
          </a:p>
          <a:p>
            <a:r>
              <a:rPr lang="ru-RU" sz="1600" b="1" dirty="0" smtClean="0"/>
              <a:t>оценка качества жизни </a:t>
            </a:r>
            <a:r>
              <a:rPr lang="ru-RU" sz="1600" dirty="0" smtClean="0"/>
              <a:t>(</a:t>
            </a:r>
            <a:r>
              <a:rPr lang="ru-RU" sz="1600" dirty="0" smtClean="0">
                <a:hlinkClick r:id="rId6" tooltip="Индекс качества жизни"/>
              </a:rPr>
              <a:t>Индекс качества жизни</a:t>
            </a:r>
            <a:r>
              <a:rPr lang="ru-RU" sz="1600" dirty="0" smtClean="0"/>
              <a:t>, </a:t>
            </a:r>
            <a:r>
              <a:rPr lang="ru-RU" sz="1600" dirty="0" smtClean="0">
                <a:hlinkClick r:id="rId7" tooltip="Индекс человеческого развития"/>
              </a:rPr>
              <a:t>Индекс человеческого развития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экономическая составляющая прогресса: (</a:t>
            </a:r>
            <a:r>
              <a:rPr lang="ru-RU" sz="1600" dirty="0" smtClean="0">
                <a:hlinkClick r:id="rId8" tooltip="Валовой внутренний продукт"/>
              </a:rPr>
              <a:t>Валовой внутренний продукт</a:t>
            </a:r>
            <a:r>
              <a:rPr lang="ru-RU" sz="1600" dirty="0" smtClean="0"/>
              <a:t>, </a:t>
            </a:r>
            <a:r>
              <a:rPr lang="ru-RU" sz="1600" dirty="0" smtClean="0">
                <a:hlinkClick r:id="rId9" tooltip="Экономический рост"/>
              </a:rPr>
              <a:t>Экономический рост</a:t>
            </a:r>
            <a:r>
              <a:rPr lang="ru-RU" sz="1600" dirty="0" smtClean="0"/>
              <a:t>, </a:t>
            </a:r>
            <a:r>
              <a:rPr lang="ru-RU" sz="1600" dirty="0" smtClean="0">
                <a:hlinkClick r:id="rId10" tooltip="Индекс экономической свободы"/>
              </a:rPr>
              <a:t>Индекс экономической свободы</a:t>
            </a:r>
            <a:r>
              <a:rPr lang="ru-RU" sz="1600" dirty="0" smtClean="0"/>
              <a:t>).</a:t>
            </a:r>
          </a:p>
          <a:p>
            <a:r>
              <a:rPr lang="ru-RU" sz="1600" b="1" dirty="0" smtClean="0"/>
              <a:t>духовная составляющая</a:t>
            </a:r>
            <a:r>
              <a:rPr lang="ru-RU" sz="1600" dirty="0" smtClean="0"/>
              <a:t>: (</a:t>
            </a:r>
            <a:r>
              <a:rPr lang="ru-RU" sz="1600" dirty="0" smtClean="0">
                <a:hlinkClick r:id="rId11" tooltip="Толерантность (социология)"/>
              </a:rPr>
              <a:t>индекс толерантности</a:t>
            </a:r>
            <a:r>
              <a:rPr lang="ru-RU" sz="1600" dirty="0" smtClean="0"/>
              <a:t>, </a:t>
            </a:r>
            <a:r>
              <a:rPr lang="ru-RU" sz="1600" dirty="0" smtClean="0">
                <a:hlinkClick r:id="rId12" tooltip="Всемирный обзор ценностей"/>
              </a:rPr>
              <a:t>Всемирный обзор ценностей</a:t>
            </a:r>
            <a:r>
              <a:rPr lang="ru-RU" sz="1600" dirty="0" smtClean="0"/>
              <a:t>)</a:t>
            </a:r>
          </a:p>
          <a:p>
            <a:r>
              <a:rPr lang="ru-RU" sz="1600" b="1" dirty="0" smtClean="0"/>
              <a:t>научная состав</a:t>
            </a:r>
            <a:r>
              <a:rPr lang="ru-RU" sz="1600" dirty="0" smtClean="0"/>
              <a:t>ляющая — уровень </a:t>
            </a:r>
            <a:r>
              <a:rPr lang="ru-RU" sz="1600" dirty="0" smtClean="0">
                <a:hlinkClick r:id="rId13" tooltip="Инновация"/>
              </a:rPr>
              <a:t>инноваций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Американский физик Джонатан </a:t>
            </a:r>
            <a:r>
              <a:rPr lang="ru-RU" sz="1600" dirty="0" err="1" smtClean="0"/>
              <a:t>Хюбнер</a:t>
            </a:r>
            <a:r>
              <a:rPr lang="ru-RU" sz="1600" dirty="0" smtClean="0"/>
              <a:t> считает, что уровень </a:t>
            </a:r>
            <a:r>
              <a:rPr lang="ru-RU" sz="1600" dirty="0" smtClean="0">
                <a:hlinkClick r:id="rId14" tooltip="Инновации"/>
              </a:rPr>
              <a:t>инноваций</a:t>
            </a:r>
            <a:r>
              <a:rPr lang="ru-RU" sz="1600" dirty="0" smtClean="0"/>
              <a:t> достиг максимума в 1873 г. и с тех пор постоянно снижается. По его мнению, сегодняшний уровень инноваций (7 важных технических изобретений на миллиард человек в год) примерно равен показателю 1600 г., а к 2024 г. он упадёт до уровня «</a:t>
            </a:r>
            <a:r>
              <a:rPr lang="ru-RU" sz="1600" dirty="0" smtClean="0">
                <a:hlinkClick r:id="rId15" tooltip="Тёмные века Средневековья"/>
              </a:rPr>
              <a:t>Тёмных веков</a:t>
            </a:r>
            <a:r>
              <a:rPr lang="ru-RU" sz="1600" dirty="0" smtClean="0"/>
              <a:t>», наступивших после падения </a:t>
            </a:r>
            <a:r>
              <a:rPr lang="ru-RU" sz="1600" dirty="0" smtClean="0">
                <a:hlinkClick r:id="rId16" tooltip="Римская империя"/>
              </a:rPr>
              <a:t>Римской империи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Хюбнер</a:t>
            </a:r>
            <a:r>
              <a:rPr lang="ru-RU" sz="1600" dirty="0" smtClean="0"/>
              <a:t> называет две возможные причины замедления научного прогресса:</a:t>
            </a:r>
          </a:p>
          <a:p>
            <a:r>
              <a:rPr lang="ru-RU" sz="1600" dirty="0" smtClean="0"/>
              <a:t>определённые направления науки и техники не развиваются из-за того, что они экономически невыгодны;</a:t>
            </a:r>
          </a:p>
          <a:p>
            <a:r>
              <a:rPr lang="ru-RU" sz="1600" dirty="0" smtClean="0"/>
              <a:t>способность людей поглощать знания подходит к концу, и в результате делать новые открытия становится всё труднее. </a:t>
            </a:r>
          </a:p>
          <a:p>
            <a:r>
              <a:rPr lang="ru-RU" sz="1600" dirty="0" smtClean="0"/>
              <a:t>( из </a:t>
            </a:r>
            <a:r>
              <a:rPr lang="ru-RU" sz="1600" dirty="0" err="1" smtClean="0"/>
              <a:t>Википедии</a:t>
            </a:r>
            <a:r>
              <a:rPr lang="ru-RU" sz="1600" dirty="0" smtClean="0"/>
              <a:t>)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прогресса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А) Относительность прогресса. Есть сферы, где невозможно определить понятие прогресса (искусство, воспитание)  </a:t>
            </a:r>
          </a:p>
          <a:p>
            <a:pPr>
              <a:buNone/>
            </a:pPr>
            <a:r>
              <a:rPr lang="ru-RU" dirty="0" smtClean="0"/>
              <a:t>Б) Противоречивость прогресса. Одни и </a:t>
            </a:r>
            <a:r>
              <a:rPr lang="ru-RU" dirty="0" err="1" smtClean="0"/>
              <a:t>теже</a:t>
            </a:r>
            <a:r>
              <a:rPr lang="ru-RU" dirty="0" smtClean="0"/>
              <a:t> явления могут выступать как благоприятные в одном случае и неблагоприятные в другом. Открытие Америки для европейцев и коренных народов Америки)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ru-RU" dirty="0" smtClean="0"/>
              <a:t> Развитие общества приводит не только ко всё растущим возможностям человека, но и требуют соответствующего возрастания степени ответственности за будущее планеты.   Прогресс сегодня </a:t>
            </a:r>
            <a:r>
              <a:rPr lang="ru-RU" smtClean="0"/>
              <a:t>под вопросом.</a:t>
            </a:r>
            <a:endParaRPr lang="ru-RU" dirty="0" smtClean="0"/>
          </a:p>
          <a:p>
            <a:r>
              <a:rPr lang="ru-RU" dirty="0" smtClean="0"/>
              <a:t>Подготовить материал по теме « Прогресс общества и его критерии в современной  социологии и философии».   Взгляд одного современного социолога ( по материалам сети)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Появление понятия « прогресс»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6019800" cy="5638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800" dirty="0" smtClean="0"/>
              <a:t>1.Понятие </a:t>
            </a:r>
            <a:r>
              <a:rPr lang="ru-RU" sz="1800" b="1" dirty="0" smtClean="0"/>
              <a:t>« общественного прогресса»</a:t>
            </a:r>
            <a:r>
              <a:rPr lang="ru-RU" sz="1800" dirty="0" smtClean="0"/>
              <a:t> появилось с развитием наук и сложилось в эпоху Просвещения. Сейчас </a:t>
            </a:r>
            <a:r>
              <a:rPr lang="ru-RU" sz="1800" b="1" dirty="0" smtClean="0"/>
              <a:t>«прогресс» понимается как движение от низшего к высшему, от простого к сложному. </a:t>
            </a:r>
          </a:p>
          <a:p>
            <a:pPr>
              <a:buNone/>
            </a:pPr>
            <a:r>
              <a:rPr lang="ru-RU" sz="1800" dirty="0" smtClean="0"/>
              <a:t> Но так было не всегда. В древности не были заметны быстрые изменения в материальной сфере жизни  и господствовали другие представления.</a:t>
            </a:r>
          </a:p>
          <a:p>
            <a:pPr>
              <a:buNone/>
            </a:pPr>
            <a:r>
              <a:rPr lang="ru-RU" sz="1800" dirty="0" smtClean="0"/>
              <a:t> Древнегреческий поэт  и философ Гесиод в поэме « Труды и дни», за ним древнеримский поэт Овидий говорят о регрессе человечества.</a:t>
            </a:r>
          </a:p>
          <a:p>
            <a:pPr>
              <a:buNone/>
            </a:pPr>
            <a:r>
              <a:rPr lang="ru-RU" sz="1200" b="1" dirty="0" smtClean="0"/>
              <a:t>Золотой век</a:t>
            </a:r>
            <a:r>
              <a:rPr lang="ru-RU" sz="1200" dirty="0" smtClean="0"/>
              <a:t>. Единственный век, подпадающий под власть </a:t>
            </a:r>
            <a:r>
              <a:rPr lang="ru-RU" sz="1200" dirty="0" err="1" smtClean="0">
                <a:hlinkClick r:id="rId2" tooltip="Кронос"/>
              </a:rPr>
              <a:t>Кроноса</a:t>
            </a:r>
            <a:r>
              <a:rPr lang="ru-RU" sz="1200" dirty="0" smtClean="0"/>
              <a:t>. Люди, созданные бессмертными богами жили на Олимпе среди своих творцов и свободно смешивались с ними. Мир и гармония преобладали в этом веке. </a:t>
            </a:r>
          </a:p>
          <a:p>
            <a:pPr>
              <a:buNone/>
            </a:pPr>
            <a:r>
              <a:rPr lang="ru-RU" sz="1200" b="1" dirty="0" smtClean="0"/>
              <a:t>Серебряный век</a:t>
            </a:r>
            <a:r>
              <a:rPr lang="ru-RU" sz="1200" dirty="0" smtClean="0"/>
              <a:t>.</a:t>
            </a:r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1200" b="1" dirty="0" smtClean="0"/>
              <a:t>Бронзовый век.</a:t>
            </a:r>
            <a:r>
              <a:rPr lang="ru-RU" sz="1200" dirty="0" smtClean="0"/>
              <a:t> </a:t>
            </a:r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1200" b="1" dirty="0" smtClean="0"/>
              <a:t>Век героев</a:t>
            </a:r>
          </a:p>
          <a:p>
            <a:pPr>
              <a:buNone/>
            </a:pPr>
            <a:r>
              <a:rPr lang="ru-RU" sz="1200" dirty="0" smtClean="0"/>
              <a:t>. </a:t>
            </a:r>
          </a:p>
          <a:p>
            <a:pPr>
              <a:buNone/>
            </a:pPr>
            <a:r>
              <a:rPr lang="ru-RU" sz="1200" b="1" dirty="0" smtClean="0"/>
              <a:t>Железный век</a:t>
            </a:r>
            <a:r>
              <a:rPr lang="ru-RU" sz="1200" dirty="0" smtClean="0"/>
              <a:t>. Век, где жил сам Гесиод. В эту эпоху люди проводят свою жизнь в тяжелом труде. Дети приносят бесчестье своим родителям, брат борется с братом, обычай гостеприимства (</a:t>
            </a:r>
            <a:r>
              <a:rPr lang="ru-RU" sz="1200" dirty="0" err="1" smtClean="0"/>
              <a:t>ксения</a:t>
            </a:r>
            <a:r>
              <a:rPr lang="ru-RU" sz="1200" dirty="0" smtClean="0"/>
              <a:t>) забыт. В этот век прав тот, кто силён, а дурные люди прибегают ко лжи, чтобы о них думали хорошо. В конце этого века люди больше не будут чувствовать стыда или негодования от совершения преступлений; дети родятся с седыми волосами, а боги полностью покинут человечество: «не будет никакой помощи против зла».</a:t>
            </a:r>
          </a:p>
          <a:p>
            <a:pPr>
              <a:buNone/>
            </a:pPr>
            <a:r>
              <a:rPr lang="ru-RU" sz="1200" dirty="0" smtClean="0"/>
              <a:t>                                                          </a:t>
            </a:r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r>
              <a:rPr lang="ru-RU" sz="1200" dirty="0" smtClean="0"/>
              <a:t>                                                                             </a:t>
            </a:r>
            <a:r>
              <a:rPr lang="ru-RU" sz="1200" dirty="0" err="1" smtClean="0"/>
              <a:t>Лукас</a:t>
            </a:r>
            <a:r>
              <a:rPr lang="ru-RU" sz="1200" dirty="0" smtClean="0"/>
              <a:t> Кранах Старший « Золотой век»</a:t>
            </a:r>
          </a:p>
          <a:p>
            <a:pPr>
              <a:buNone/>
            </a:pPr>
            <a:r>
              <a:rPr lang="ru-RU" sz="1200" dirty="0" smtClean="0"/>
              <a:t>       </a:t>
            </a:r>
            <a:endParaRPr lang="ru-RU" sz="1200" dirty="0"/>
          </a:p>
        </p:txBody>
      </p:sp>
      <p:pic>
        <p:nvPicPr>
          <p:cNvPr id="1026" name="Picture 2" descr="C:\Users\Семен\Desktop\гесиод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838200"/>
            <a:ext cx="2390775" cy="1914525"/>
          </a:xfrm>
          <a:prstGeom prst="rect">
            <a:avLst/>
          </a:prstGeom>
          <a:noFill/>
        </p:spPr>
      </p:pic>
      <p:pic>
        <p:nvPicPr>
          <p:cNvPr id="1027" name="Picture 3" descr="C:\Users\Семен\Desktop\золотой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4114800"/>
            <a:ext cx="2571750" cy="1781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Цикличность истории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5867400" cy="54864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2. </a:t>
            </a:r>
            <a:r>
              <a:rPr lang="ru-RU" sz="1800" dirty="0" smtClean="0"/>
              <a:t>В </a:t>
            </a:r>
            <a:r>
              <a:rPr lang="ru-RU" sz="1800" b="1" dirty="0" smtClean="0"/>
              <a:t>трудах Платона, Аристотеля </a:t>
            </a:r>
            <a:r>
              <a:rPr lang="ru-RU" sz="1800" dirty="0" smtClean="0"/>
              <a:t>и восточных древних мифах общественное движение идёт по кругу. </a:t>
            </a:r>
            <a:r>
              <a:rPr lang="ru-RU" sz="1800" b="1" dirty="0" smtClean="0"/>
              <a:t>Пифагор</a:t>
            </a:r>
            <a:r>
              <a:rPr lang="ru-RU" sz="1800" dirty="0" smtClean="0"/>
              <a:t> считал, что всё в мире повторяется бессчетное число раз. В восточных мифах и в древнеегипетском мифе об Осирисе идея вечного умирания и воскрешения  Осириса указывает на неизменность  и повторяемость бытия. Таким образом, эти взгляды можно назвать пессимистичными.                                      Пифагор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В теологических теориях впервые появляется идея прогресса. Но она связывается не с разумом человека, а с грехопадением и вторым пришествием Христа.  На смену падшему после грехопадения миру придёт « Божий мир».  Труды блаженного Августина и Фомы Аквинского признают прогресс как результат Провидения Господня.                </a:t>
            </a:r>
            <a:r>
              <a:rPr lang="ru-RU" sz="1800" dirty="0" err="1" smtClean="0"/>
              <a:t>Бл</a:t>
            </a:r>
            <a:r>
              <a:rPr lang="ru-RU" sz="1800" dirty="0" smtClean="0"/>
              <a:t>. Августин</a:t>
            </a:r>
            <a:endParaRPr lang="ru-RU" sz="1800" dirty="0"/>
          </a:p>
        </p:txBody>
      </p:sp>
      <p:pic>
        <p:nvPicPr>
          <p:cNvPr id="2050" name="Picture 2" descr="C:\Users\Семен\Desktop\downloadавгуси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4343400"/>
            <a:ext cx="2314575" cy="1971675"/>
          </a:xfrm>
          <a:prstGeom prst="rect">
            <a:avLst/>
          </a:prstGeom>
          <a:noFill/>
        </p:spPr>
      </p:pic>
      <p:pic>
        <p:nvPicPr>
          <p:cNvPr id="2051" name="Picture 3" descr="C:\Users\Семен\Desktop\downloadпиф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1295400"/>
            <a:ext cx="1838325" cy="2486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Теории прогресса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6019800" cy="5562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000" dirty="0" smtClean="0"/>
              <a:t>3.Итальянский мыслитель </a:t>
            </a:r>
            <a:r>
              <a:rPr lang="ru-RU" sz="2000" b="1" dirty="0" smtClean="0"/>
              <a:t>Вико в начале 18 века вывел </a:t>
            </a:r>
            <a:r>
              <a:rPr lang="ru-RU" sz="2000" dirty="0" smtClean="0"/>
              <a:t>единый для всех народов закон прогрессивного развития, который состоит в том, что человечество проходит первобытность(детство человечества) , феодализм( юность – век героев) и буржуазный строй – зрелость, после чего начинается распад общества. Затем новый виток развития общества повторяется на более высоком  материальном уровн</a:t>
            </a:r>
            <a:r>
              <a:rPr lang="ru-RU" sz="2400" dirty="0" smtClean="0"/>
              <a:t>е.                                              </a:t>
            </a:r>
            <a:r>
              <a:rPr lang="ru-RU" sz="1700" dirty="0" err="1" smtClean="0"/>
              <a:t>Джамбаттиста</a:t>
            </a:r>
            <a:r>
              <a:rPr lang="ru-RU" sz="1700" dirty="0" smtClean="0"/>
              <a:t> Вико</a:t>
            </a:r>
          </a:p>
          <a:p>
            <a:pPr>
              <a:buNone/>
            </a:pPr>
            <a:r>
              <a:rPr lang="ru-RU" sz="2000" dirty="0" smtClean="0"/>
              <a:t> Успех науки, техники и образования окрылил деятелей 18 века. Идея общественного прогресса служила оправданием революций и даже насилия. Будущее общество рисовалось идеальным.</a:t>
            </a:r>
          </a:p>
          <a:p>
            <a:pPr>
              <a:buNone/>
            </a:pPr>
            <a:r>
              <a:rPr lang="ru-RU" sz="2000" dirty="0" smtClean="0"/>
              <a:t> Французский  </a:t>
            </a:r>
            <a:r>
              <a:rPr lang="ru-RU" sz="2000" b="1" dirty="0" smtClean="0"/>
              <a:t>мыслитель Кондорсе  </a:t>
            </a:r>
            <a:r>
              <a:rPr lang="ru-RU" sz="2000" dirty="0" smtClean="0"/>
              <a:t>считал, что развитие человеческого разума ведёт к безграничному совершенствованию человека и общества</a:t>
            </a:r>
            <a:r>
              <a:rPr lang="ru-RU" sz="1600" dirty="0" smtClean="0"/>
              <a:t>. </a:t>
            </a:r>
          </a:p>
          <a:p>
            <a:pPr>
              <a:buNone/>
            </a:pPr>
            <a:r>
              <a:rPr lang="ru-RU" sz="1600" dirty="0" smtClean="0"/>
              <a:t>                                                         Мари Жан  </a:t>
            </a:r>
            <a:r>
              <a:rPr lang="ru-RU" sz="1600" dirty="0" err="1" smtClean="0"/>
              <a:t>Антуан</a:t>
            </a:r>
            <a:r>
              <a:rPr lang="ru-RU" sz="1600" dirty="0" smtClean="0"/>
              <a:t> Никола  Кондорсе</a:t>
            </a:r>
            <a:endParaRPr lang="ru-RU" sz="1600" dirty="0"/>
          </a:p>
        </p:txBody>
      </p:sp>
      <p:pic>
        <p:nvPicPr>
          <p:cNvPr id="3074" name="Picture 2" descr="C:\Users\Семен\Desktop\downloadкондорс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4038600"/>
            <a:ext cx="1809750" cy="2533650"/>
          </a:xfrm>
          <a:prstGeom prst="rect">
            <a:avLst/>
          </a:prstGeom>
          <a:noFill/>
        </p:spPr>
      </p:pic>
      <p:pic>
        <p:nvPicPr>
          <p:cNvPr id="3075" name="Picture 3" descr="C:\Users\Семен\Desktop\200px-GiambattistaVic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914400"/>
            <a:ext cx="1905000" cy="2352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Георг Вильгельм Фридрих Гегель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90600"/>
            <a:ext cx="5562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4. Гегель вывел универсальные законы развития:</a:t>
            </a:r>
          </a:p>
          <a:p>
            <a:pPr>
              <a:buFontTx/>
              <a:buChar char="-"/>
            </a:pPr>
            <a:r>
              <a:rPr lang="ru-RU" sz="2400" dirty="0" smtClean="0"/>
              <a:t>закон единства и борьбы противоположностей </a:t>
            </a:r>
          </a:p>
          <a:p>
            <a:pPr>
              <a:buFontTx/>
              <a:buChar char="-"/>
            </a:pPr>
            <a:r>
              <a:rPr lang="ru-RU" sz="2400" dirty="0" smtClean="0"/>
              <a:t>закон перехода количественных изменений в качественные</a:t>
            </a:r>
          </a:p>
          <a:p>
            <a:pPr>
              <a:buFontTx/>
              <a:buChar char="-"/>
            </a:pPr>
            <a:r>
              <a:rPr lang="ru-RU" sz="2400" dirty="0" smtClean="0"/>
              <a:t>закон отрицания </a:t>
            </a:r>
            <a:r>
              <a:rPr lang="ru-RU" sz="2400" dirty="0" err="1" smtClean="0"/>
              <a:t>отрицания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  По этим законам развивается не только общество, но и все явления мира</a:t>
            </a:r>
            <a:r>
              <a:rPr lang="ru-RU" sz="2400" b="1" u="sng" dirty="0" smtClean="0"/>
              <a:t>. Законы диалектики </a:t>
            </a:r>
            <a:r>
              <a:rPr lang="ru-RU" sz="2400" dirty="0" smtClean="0"/>
              <a:t>универсальны. Их понимание позволяет предвидеть события. </a:t>
            </a:r>
            <a:endParaRPr lang="ru-RU" sz="2400" dirty="0"/>
          </a:p>
        </p:txBody>
      </p:sp>
      <p:pic>
        <p:nvPicPr>
          <p:cNvPr id="4098" name="Picture 2" descr="C:\Users\Семен\Desktop\ututk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3200400"/>
            <a:ext cx="2695575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Развитие истории по Гегелю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5334000" cy="5562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Гегель был </a:t>
            </a:r>
            <a:r>
              <a:rPr lang="ru-RU" sz="2400" b="1" u="sng" dirty="0" smtClean="0"/>
              <a:t>идеалистом.</a:t>
            </a:r>
            <a:r>
              <a:rPr lang="ru-RU" sz="2400" dirty="0" smtClean="0"/>
              <a:t> Он признавал существование высшего разума, воплощением которого является исторический процесс. По Гегелю, история развивается по спирали, в чём –то повторяясь, но каждый раз на новом уровне.  И каждый уровень даёт человеку больше и </a:t>
            </a:r>
            <a:r>
              <a:rPr lang="ru-RU" sz="2400" b="1" u="sng" dirty="0" smtClean="0"/>
              <a:t>больше свободы – в этом и заключается прогресс истории и общества по Гегелю.</a:t>
            </a:r>
          </a:p>
          <a:p>
            <a:pPr>
              <a:buNone/>
            </a:pPr>
            <a:r>
              <a:rPr lang="ru-RU" sz="2400" b="1" u="sng" dirty="0" smtClean="0"/>
              <a:t>  </a:t>
            </a:r>
            <a:endParaRPr lang="ru-RU" sz="2400" b="1" u="sng" dirty="0"/>
          </a:p>
        </p:txBody>
      </p:sp>
      <p:pic>
        <p:nvPicPr>
          <p:cNvPr id="5122" name="Picture 2" descr="C:\Users\Семен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1295400"/>
            <a:ext cx="2286000" cy="2971800"/>
          </a:xfrm>
          <a:prstGeom prst="rect">
            <a:avLst/>
          </a:prstGeom>
          <a:noFill/>
        </p:spPr>
      </p:pic>
      <p:pic>
        <p:nvPicPr>
          <p:cNvPr id="5123" name="Picture 3" descr="C:\Users\Семен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4343400"/>
            <a:ext cx="31242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Марксистская концепция прогресса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1"/>
            <a:ext cx="7010400" cy="31241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dirty="0" smtClean="0"/>
              <a:t>5. Карл Маркс и Фридрих Энгельс были материалистами, т.е. не признавали наличие « Мирового духа». Прогресс в развитии общества они связывали </a:t>
            </a:r>
            <a:r>
              <a:rPr lang="ru-RU" sz="2400" b="1" dirty="0" smtClean="0"/>
              <a:t>с революцией.  Только народ в </a:t>
            </a:r>
            <a:r>
              <a:rPr lang="ru-RU" sz="2400" dirty="0" smtClean="0"/>
              <a:t>классовой</a:t>
            </a:r>
            <a:r>
              <a:rPr lang="ru-RU" sz="2400" b="1" dirty="0" smtClean="0"/>
              <a:t> борьбе и революции способен изменить мир к лучшему, сделать его более справедливым и гуманным.  Главное зло – это частная собственность. Уничтожение частной собственности – необходимое условие развития человека и общества.</a:t>
            </a:r>
            <a:endParaRPr lang="ru-RU" sz="2400" b="1" dirty="0"/>
          </a:p>
        </p:txBody>
      </p:sp>
      <p:pic>
        <p:nvPicPr>
          <p:cNvPr id="6146" name="Picture 2" descr="C:\Users\Семен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4038600"/>
            <a:ext cx="50292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Пессимистические идеи </a:t>
            </a:r>
            <a:r>
              <a:rPr lang="en-US" dirty="0" smtClean="0"/>
              <a:t>XX </a:t>
            </a:r>
            <a:r>
              <a:rPr lang="ru-RU" dirty="0" smtClean="0"/>
              <a:t>века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57150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6. Уже в </a:t>
            </a:r>
            <a:r>
              <a:rPr lang="en-US" sz="2000" dirty="0" smtClean="0"/>
              <a:t>XX </a:t>
            </a:r>
            <a:r>
              <a:rPr lang="ru-RU" sz="2000" dirty="0" smtClean="0"/>
              <a:t>веке появляются сомнения в том, что прогресс однозначно затрагивает все сферы жизни общества: материальное производство, культуру, нравственность, природу и духовный мир человека. </a:t>
            </a:r>
          </a:p>
          <a:p>
            <a:pPr>
              <a:buNone/>
            </a:pPr>
            <a:r>
              <a:rPr lang="ru-RU" sz="2000" u="sng" dirty="0" smtClean="0"/>
              <a:t>Карл Поппер </a:t>
            </a:r>
            <a:r>
              <a:rPr lang="ru-RU" sz="2000" dirty="0" smtClean="0"/>
              <a:t>– британский и австрийский философ и социолог утверждал, что прогресс – это движение к цели, но цели истории не существует, поэтому прогресс присущ только человеческим индивидуумам.</a:t>
            </a:r>
          </a:p>
          <a:p>
            <a:pPr>
              <a:buNone/>
            </a:pPr>
            <a:r>
              <a:rPr lang="ru-RU" sz="2000" dirty="0" smtClean="0">
                <a:hlinkClick r:id="rId2" tooltip="Фуко, Мишель"/>
              </a:rPr>
              <a:t>Для Мишеля Фуко</a:t>
            </a:r>
            <a:r>
              <a:rPr lang="ru-RU" sz="2000" dirty="0" smtClean="0"/>
              <a:t> прогресс имеет личностное измерение, представляет собой процесс саморазвития личности и заключается в создании из своей жизни своеобразного произведения искусства.    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      Мишель Фуко</a:t>
            </a:r>
            <a:endParaRPr lang="ru-RU" sz="2000" dirty="0"/>
          </a:p>
        </p:txBody>
      </p:sp>
      <p:pic>
        <p:nvPicPr>
          <p:cNvPr id="7170" name="Picture 2" descr="C:\Users\Семен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352800"/>
            <a:ext cx="2343150" cy="2962275"/>
          </a:xfrm>
          <a:prstGeom prst="rect">
            <a:avLst/>
          </a:prstGeom>
          <a:noFill/>
        </p:spPr>
      </p:pic>
      <p:pic>
        <p:nvPicPr>
          <p:cNvPr id="7171" name="Picture 3" descr="C:\Users\Семен\Desktop\download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990600"/>
            <a:ext cx="2085975" cy="2066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Критерии прогресса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6.Прогресс – совокупность </a:t>
            </a:r>
            <a:r>
              <a:rPr lang="ru-RU" sz="2000" b="1" dirty="0" smtClean="0"/>
              <a:t>всех</a:t>
            </a:r>
            <a:r>
              <a:rPr lang="ru-RU" sz="2000" dirty="0" smtClean="0"/>
              <a:t> поступательных изменений в обществе, его развитие от низших форм к высшим и от простых к сложным.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 « Если в древности люди носили шкуру леопарда, то теперь они носят сшитую из неё шубу, --- прогресс, как говориться, налицо, но только не для леопарда»  ( </a:t>
            </a:r>
            <a:r>
              <a:rPr lang="ru-RU" sz="2000" dirty="0" err="1" smtClean="0"/>
              <a:t>Тойшибеков</a:t>
            </a:r>
            <a:r>
              <a:rPr lang="ru-RU" sz="2000" dirty="0" smtClean="0"/>
              <a:t> </a:t>
            </a:r>
            <a:r>
              <a:rPr lang="ru-RU" sz="2000" dirty="0" err="1" smtClean="0"/>
              <a:t>Бауржан</a:t>
            </a:r>
            <a:r>
              <a:rPr lang="ru-RU" sz="2000" dirty="0" smtClean="0"/>
              <a:t>)  </a:t>
            </a:r>
          </a:p>
          <a:p>
            <a:pPr>
              <a:buNone/>
            </a:pPr>
            <a:r>
              <a:rPr lang="ru-RU" sz="2000" dirty="0" smtClean="0"/>
              <a:t>Если кричат: « Да здравствует прогресс!» – всегда спрашивай: « Прогресс чего?»  ( Станислав Ежи </a:t>
            </a:r>
            <a:r>
              <a:rPr lang="ru-RU" sz="2000" dirty="0" err="1" smtClean="0"/>
              <a:t>Лец</a:t>
            </a:r>
            <a:r>
              <a:rPr lang="ru-RU" sz="2000" dirty="0" smtClean="0"/>
              <a:t>)  </a:t>
            </a:r>
          </a:p>
          <a:p>
            <a:pPr>
              <a:buNone/>
            </a:pPr>
            <a:r>
              <a:rPr lang="ru-RU" sz="2000" dirty="0" smtClean="0"/>
              <a:t>«Весь прогресс, на который можно надеяться,- это сделать людей несколько менее злыми»  ( Гюстав Флобер)  </a:t>
            </a:r>
          </a:p>
          <a:p>
            <a:pPr>
              <a:buNone/>
            </a:pPr>
            <a:r>
              <a:rPr lang="ru-RU" sz="2000" dirty="0" smtClean="0"/>
              <a:t>“</a:t>
            </a:r>
            <a:r>
              <a:rPr lang="ru-RU" sz="2000" b="1" dirty="0" smtClean="0"/>
              <a:t>Не</a:t>
            </a:r>
            <a:r>
              <a:rPr lang="ru-RU" sz="2000" dirty="0" smtClean="0"/>
              <a:t> будем слишком </a:t>
            </a:r>
            <a:r>
              <a:rPr lang="ru-RU" sz="2000" b="1" dirty="0" smtClean="0"/>
              <a:t>обольщаться нашими победами над природой</a:t>
            </a:r>
            <a:r>
              <a:rPr lang="ru-RU" sz="2000" dirty="0" smtClean="0"/>
              <a:t>, </a:t>
            </a:r>
            <a:r>
              <a:rPr lang="ru-RU" sz="2000" b="1" dirty="0" smtClean="0"/>
              <a:t>за каждую</a:t>
            </a:r>
            <a:r>
              <a:rPr lang="ru-RU" sz="2000" dirty="0" smtClean="0"/>
              <a:t> такую </a:t>
            </a:r>
            <a:r>
              <a:rPr lang="ru-RU" sz="2000" b="1" dirty="0" smtClean="0"/>
              <a:t>победу она мстит нам</a:t>
            </a:r>
            <a:r>
              <a:rPr lang="ru-RU" sz="2000" dirty="0" smtClean="0"/>
              <a:t>.” (Ф. Энгельс) ..</a:t>
            </a: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903</Words>
  <PresentationFormat>Экран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Развитие общества.  проблема общественного прогресса</vt:lpstr>
      <vt:lpstr>Появление понятия « прогресс»</vt:lpstr>
      <vt:lpstr>Цикличность истории</vt:lpstr>
      <vt:lpstr>Теории прогресса </vt:lpstr>
      <vt:lpstr>Георг Вильгельм Фридрих Гегель </vt:lpstr>
      <vt:lpstr> Развитие истории по Гегелю</vt:lpstr>
      <vt:lpstr>Марксистская концепция прогресса</vt:lpstr>
      <vt:lpstr>Пессимистические идеи XX века</vt:lpstr>
      <vt:lpstr>Критерии прогресса</vt:lpstr>
      <vt:lpstr>Критерии прогресса</vt:lpstr>
      <vt:lpstr>Особенности прогресса</vt:lpstr>
      <vt:lpstr>вывод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общества  проблема общественного прогресса</dc:title>
  <dc:creator>Семен</dc:creator>
  <cp:lastModifiedBy>Семен</cp:lastModifiedBy>
  <cp:revision>22</cp:revision>
  <dcterms:created xsi:type="dcterms:W3CDTF">2020-09-03T18:26:13Z</dcterms:created>
  <dcterms:modified xsi:type="dcterms:W3CDTF">2020-09-18T20:31:39Z</dcterms:modified>
</cp:coreProperties>
</file>