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50" r:id="rId3"/>
    <p:sldId id="361" r:id="rId4"/>
    <p:sldId id="282" r:id="rId5"/>
    <p:sldId id="351" r:id="rId6"/>
    <p:sldId id="289" r:id="rId7"/>
    <p:sldId id="283" r:id="rId8"/>
    <p:sldId id="303" r:id="rId9"/>
    <p:sldId id="284" r:id="rId10"/>
    <p:sldId id="290" r:id="rId11"/>
    <p:sldId id="285" r:id="rId12"/>
    <p:sldId id="295" r:id="rId13"/>
    <p:sldId id="293" r:id="rId14"/>
    <p:sldId id="287" r:id="rId15"/>
    <p:sldId id="338" r:id="rId16"/>
    <p:sldId id="369" r:id="rId17"/>
    <p:sldId id="367" r:id="rId18"/>
    <p:sldId id="363" r:id="rId19"/>
    <p:sldId id="375" r:id="rId20"/>
    <p:sldId id="373" r:id="rId21"/>
    <p:sldId id="364" r:id="rId22"/>
    <p:sldId id="370" r:id="rId23"/>
    <p:sldId id="286" r:id="rId24"/>
    <p:sldId id="371" r:id="rId25"/>
    <p:sldId id="288" r:id="rId26"/>
    <p:sldId id="374" r:id="rId27"/>
    <p:sldId id="376" r:id="rId28"/>
    <p:sldId id="348" r:id="rId29"/>
    <p:sldId id="379" r:id="rId30"/>
    <p:sldId id="343" r:id="rId31"/>
    <p:sldId id="258" r:id="rId32"/>
    <p:sldId id="378" r:id="rId33"/>
    <p:sldId id="259" r:id="rId34"/>
    <p:sldId id="345" r:id="rId35"/>
    <p:sldId id="260" r:id="rId36"/>
    <p:sldId id="261" r:id="rId37"/>
    <p:sldId id="262" r:id="rId38"/>
    <p:sldId id="263" r:id="rId39"/>
    <p:sldId id="264" r:id="rId40"/>
    <p:sldId id="265" r:id="rId41"/>
    <p:sldId id="266" r:id="rId42"/>
    <p:sldId id="267" r:id="rId43"/>
    <p:sldId id="275" r:id="rId44"/>
    <p:sldId id="268" r:id="rId45"/>
    <p:sldId id="279" r:id="rId46"/>
    <p:sldId id="270" r:id="rId47"/>
    <p:sldId id="271" r:id="rId48"/>
    <p:sldId id="272" r:id="rId49"/>
    <p:sldId id="273" r:id="rId50"/>
    <p:sldId id="280" r:id="rId51"/>
    <p:sldId id="274" r:id="rId52"/>
    <p:sldId id="276" r:id="rId53"/>
    <p:sldId id="380" r:id="rId54"/>
    <p:sldId id="381" r:id="rId55"/>
    <p:sldId id="391" r:id="rId56"/>
    <p:sldId id="392" r:id="rId57"/>
    <p:sldId id="393" r:id="rId58"/>
    <p:sldId id="394" r:id="rId59"/>
    <p:sldId id="395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5" autoAdjust="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DA26-93F5-4007-99BD-58AF0ADA0796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AC85-6DD7-4036-93E9-1318A5C0A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4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3AC85-6DD7-4036-93E9-1318A5C0A520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8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3FA5-45B9-4869-B3E5-B6FAC2D5B2CE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0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3FA5-45B9-4869-B3E5-B6FAC2D5B2CE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3FA5-45B9-4869-B3E5-B6FAC2D5B2CE}" type="slidenum">
              <a:rPr lang="ru-RU" smtClean="0"/>
              <a:pPr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3FA5-45B9-4869-B3E5-B6FAC2D5B2CE}" type="slidenum">
              <a:rPr lang="ru-RU" smtClean="0"/>
              <a:pPr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6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3FA5-45B9-4869-B3E5-B6FAC2D5B2CE}" type="slidenum">
              <a:rPr lang="ru-RU" smtClean="0"/>
              <a:pPr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6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Изобразительно-выразительные средства языка.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варианте ответа средством выразительности речи являются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эпитеты?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там уроки да перемены. И Сашка Кочетков, первый не то что в классе, а в школе шалопай, заводила и непоседа.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Вроде бы не было в нём ничего необычного – худенький, светло-русый, нос с горбинкой, а взгляд такой твёрдый, решительный…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Даже за одной партой сидел с ней, Олькой, которую по фамилии только и знал и никогда, кроме домашнего задания по русскому, ни о чём не спрашивал.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Уткнулась Оля мокрыми щеками в ладони и тихонько всхлипывала, боясь привлечь к себе внимание.</a:t>
            </a:r>
          </a:p>
          <a:p>
            <a:pPr>
              <a:buNone/>
            </a:pP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45" y="-60207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8326" y="980728"/>
            <a:ext cx="8925673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Приём, основанный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сопоставлении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понятия с другим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явлением,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сближение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явлений с целью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другого. Чаще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 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сравнительного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начинающегося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союзов: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как, точно,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словно,</a:t>
            </a: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будто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будто, что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Лёд неокрепший на речке студёной словно как тающий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Некрасов.)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9293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 Такое предсказание в детстве она услышала от волшебника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Эгля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Когда для человека главное – получать дражайший пятак, легко дать этот пятак, но, когда душа таит зерно пламенного растения – чуда, сделай ему это чудо, если ты в состоянии.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Не было никаких сомнений в звонкой душе Грэя – ни глухих ударов тревоги, ни шума мелких забот.</a:t>
            </a:r>
          </a:p>
          <a:p>
            <a:pPr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Спокойно, как парус, рвался он к восхитительной цели, полный тех мыслей, которые опережают слова.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4992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323" y="840611"/>
            <a:ext cx="8982388" cy="62150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оборот.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1) Мальчишки веселились, пуляли в стену снежками, а белка перебиралась смелыми короткими рывками всё выше и выше, к самой крыше, цепляясь неизвестно за что.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Снежные снаряды, словно пушечные ядра, с глухим фырканьем разрывались рядом с белкой, она вздрагивала всем маленьким телом, пушистый хвост прижимала к стене, как бы помогая себе даже им.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В другой раз я бы сошёл с ума от этих неприятных слов, опять бы что-нибудь выкинул, может быть, а тут едва услышал.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Мальчишки ненадолго опешили, потом я ощутил лицом колючий снег и стал задыхаться в сугробе.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Гипербола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переводе с греческого — «преувеличение») — это образное выражение, содержащее непомерное преувеличение какого-либо признака предмета, явления, действия.</a:t>
            </a:r>
          </a:p>
          <a:p>
            <a:pPr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Редкая птица долетит до середины Днепра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(Гоголь).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гипербола.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1) Все мамы разные: молодые, красивые, седые и уставшие, добрые и строгие.      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Ведь сердце матери способно простить тебе всё на свете.     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К сожалению, многие слишком поздно понимают, что забыли сказать много хороших слов своим мамам.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Она будет переживать за твою судьбу независимо от того, сколько тебе лет.</a:t>
            </a:r>
          </a:p>
          <a:p>
            <a:pPr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4213" y="214290"/>
            <a:ext cx="7772400" cy="10001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Ирония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39750" y="1285860"/>
            <a:ext cx="7916863" cy="5022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Скрытая насмешка; употребление слова или выражения в смысле, обратном буквальному.</a:t>
            </a:r>
          </a:p>
          <a:p>
            <a:pPr>
              <a:buNone/>
            </a:pPr>
            <a:r>
              <a:rPr lang="ru-RU" sz="4000" u="sng" dirty="0" smtClean="0"/>
              <a:t>Пример: </a:t>
            </a:r>
            <a:r>
              <a:rPr lang="ru-RU" sz="4000" dirty="0" smtClean="0"/>
              <a:t>Отколе, </a:t>
            </a:r>
            <a:r>
              <a:rPr lang="ru-RU" sz="4000" b="1" i="1" dirty="0" smtClean="0"/>
              <a:t>умная</a:t>
            </a:r>
            <a:r>
              <a:rPr lang="ru-RU" sz="4000" dirty="0" smtClean="0"/>
              <a:t>, бредешь ты, голова? </a:t>
            </a:r>
          </a:p>
          <a:p>
            <a:pPr>
              <a:buNone/>
            </a:pPr>
            <a:r>
              <a:rPr lang="ru-RU" sz="4000" dirty="0" smtClean="0"/>
              <a:t>(Обращение к </a:t>
            </a:r>
            <a:r>
              <a:rPr lang="ru-RU" sz="4000" dirty="0" err="1" smtClean="0"/>
              <a:t>ослу</a:t>
            </a:r>
            <a:r>
              <a:rPr lang="ru-RU" sz="4000" dirty="0" smtClean="0"/>
              <a:t> в басне И.А.Крылова)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i="1" dirty="0" smtClean="0"/>
              <a:t>Укажите фрагмент текста, в котором средством выразительности речи является </a:t>
            </a:r>
            <a:r>
              <a:rPr lang="ru-RU" sz="3600" i="1" dirty="0" smtClean="0">
                <a:solidFill>
                  <a:srgbClr val="FF0000"/>
                </a:solidFill>
              </a:rPr>
              <a:t>ирония.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3600" dirty="0" smtClean="0"/>
              <a:t>1) — </a:t>
            </a:r>
            <a:r>
              <a:rPr lang="ru-RU" sz="3600" b="1" dirty="0" smtClean="0"/>
              <a:t>А собака у него — с телёнка. — С лошадь, — сказал Мишка. — Со слона, — поддакнул я.</a:t>
            </a:r>
          </a:p>
          <a:p>
            <a:pPr>
              <a:buNone/>
            </a:pPr>
            <a:r>
              <a:rPr lang="ru-RU" sz="3600" b="1" dirty="0" smtClean="0"/>
              <a:t>2) Как только мы остановились у калитки, собака подошла и, встав на задние лапы, просунула между жердинами чёрный нос, обнюхивая Мишкину голову.</a:t>
            </a:r>
          </a:p>
          <a:p>
            <a:pPr>
              <a:buNone/>
            </a:pPr>
            <a:r>
              <a:rPr lang="ru-RU" sz="3600" b="1" dirty="0" smtClean="0"/>
              <a:t>3) Дверь распахнулась, и на пороге показался высокий мальчишка в куртке на блестящей молнии. — Орион! — сказал мальчишка. — (25) Ко мне!</a:t>
            </a:r>
          </a:p>
          <a:p>
            <a:pPr>
              <a:buNone/>
            </a:pPr>
            <a:r>
              <a:rPr lang="ru-RU" sz="3600" b="1" dirty="0" smtClean="0"/>
              <a:t>4) — Он кусается? — спросила Наташка. Мальчишка </a:t>
            </a:r>
            <a:r>
              <a:rPr lang="ru-RU" sz="3600" b="1" dirty="0" smtClean="0">
                <a:cs typeface="Times New Roman" pitchFamily="18" charset="0"/>
              </a:rPr>
              <a:t>улыбнулся. — Погладь, — разрешил 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ЛЕКСИЧЕСКИЕ </a:t>
            </a:r>
            <a:r>
              <a:rPr lang="ru-RU" b="1" dirty="0" smtClean="0"/>
              <a:t>ИЗОБРАЗИТЕЛЬНО-ВЫРАЗИТЕЛЬНЫЕ СРЕДСТВА ЯЗЫКА: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4400" b="1" dirty="0" smtClean="0"/>
              <a:t>просторечные слова</a:t>
            </a:r>
          </a:p>
          <a:p>
            <a:pPr>
              <a:buNone/>
            </a:pPr>
            <a:r>
              <a:rPr lang="ru-RU" sz="4400" b="1" dirty="0" smtClean="0"/>
              <a:t> разговорная лексика</a:t>
            </a:r>
          </a:p>
          <a:p>
            <a:pPr>
              <a:buNone/>
            </a:pPr>
            <a:r>
              <a:rPr lang="ru-RU" sz="4400" b="1" dirty="0" smtClean="0"/>
              <a:t>фразеологизмы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Лексика разговорного стиля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это слова, характерные для обычной, непринужденной речи и нехарактерные для книжных, письменных жанров. </a:t>
            </a:r>
          </a:p>
          <a:p>
            <a:pPr>
              <a:buNone/>
            </a:pPr>
            <a:r>
              <a:rPr lang="ru-RU" sz="3600" u="sng" dirty="0" smtClean="0"/>
              <a:t>Пример:   </a:t>
            </a:r>
            <a:r>
              <a:rPr lang="ru-RU" sz="3600" b="1" dirty="0" smtClean="0"/>
              <a:t>з</a:t>
            </a:r>
            <a:r>
              <a:rPr lang="ru-RU" sz="3600" b="1" i="1" dirty="0" smtClean="0"/>
              <a:t>доровяк, добряк, болтун,</a:t>
            </a:r>
          </a:p>
          <a:p>
            <a:pPr>
              <a:buNone/>
            </a:pPr>
            <a:r>
              <a:rPr lang="ru-RU" sz="3600" b="1" i="1" dirty="0" smtClean="0"/>
              <a:t> летучка, плутовка, чертовка,</a:t>
            </a:r>
          </a:p>
          <a:p>
            <a:pPr>
              <a:buNone/>
            </a:pPr>
            <a:r>
              <a:rPr lang="ru-RU" sz="3600" b="1" i="1" dirty="0" smtClean="0"/>
              <a:t> дворняга</a:t>
            </a:r>
            <a:r>
              <a:rPr lang="ru-RU" sz="3600" b="1" dirty="0" smtClean="0"/>
              <a:t>. </a:t>
            </a:r>
          </a:p>
          <a:p>
            <a:pPr>
              <a:buNone/>
            </a:pPr>
            <a:r>
              <a:rPr lang="ru-RU" sz="3600" dirty="0" smtClean="0"/>
              <a:t>Разговорные слова  лишены грубости,  входят, в отличие от просторечных, в число средств литературного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Теоретические сведения.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выразительностью речи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особенности, которые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впечатление от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сказанного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(написанного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вызвать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интерес у слушателя (читателя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воздействовать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на его разум, но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чувства, воображение.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Укажите предложение, в котором средством выразительности речи являются </a:t>
            </a:r>
            <a:r>
              <a:rPr lang="ru-RU" b="1" i="1" dirty="0" smtClean="0">
                <a:solidFill>
                  <a:srgbClr val="FF0000"/>
                </a:solidFill>
              </a:rPr>
              <a:t>разговорные слова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dirty="0" smtClean="0"/>
              <a:t>У Татьяны Львовны заболел внук, она не может от него отойти, а сегодня для библиотеки привезут дрова.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dirty="0" smtClean="0"/>
              <a:t>Она просто смотрела на нас как на взрослых, и улыбка всё отчётливее проступала на лице.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dirty="0" smtClean="0"/>
              <a:t>На двери по-прежнему висел замок, а во дворе валялись брёвна, сброшенные, видно, с машины как попало.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dirty="0" smtClean="0"/>
              <a:t>А через пятнадцать минут во двор, придерживая платок, ворвалась Татьяна Львовна.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Лексика просторечная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dirty="0"/>
              <a:t>С</a:t>
            </a:r>
            <a:r>
              <a:rPr lang="ru-RU" sz="3600" dirty="0" smtClean="0"/>
              <a:t>лова </a:t>
            </a:r>
            <a:r>
              <a:rPr lang="ru-RU" sz="3600" dirty="0" smtClean="0"/>
              <a:t>с ярко выраженной сниженной стилистической окраской: фамильярной, грубой, пренебрежительной, бранной, находящиеся на границе или за пределами литературной нормы:</a:t>
            </a:r>
            <a:r>
              <a:rPr lang="ru-RU" sz="3600" i="1" dirty="0" smtClean="0"/>
              <a:t> голодранец, забулдыга, затрещина, трепач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</a:rPr>
              <a:t>просторечная лексика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–</a:t>
            </a:r>
            <a:r>
              <a:rPr lang="ru-RU" b="1" dirty="0" smtClean="0"/>
              <a:t> Ты бы, Лёня, рассказал чего-нибудь повеселей.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dirty="0" smtClean="0"/>
              <a:t>Встревает тут </a:t>
            </a:r>
            <a:r>
              <a:rPr lang="ru-RU" b="1" dirty="0" err="1" smtClean="0"/>
              <a:t>Федосья</a:t>
            </a:r>
            <a:r>
              <a:rPr lang="ru-RU" b="1" dirty="0" smtClean="0"/>
              <a:t>, баба из </a:t>
            </a:r>
            <a:r>
              <a:rPr lang="ru-RU" b="1" dirty="0" err="1" smtClean="0"/>
              <a:t>П</a:t>
            </a:r>
            <a:r>
              <a:rPr lang="ru-RU" dirty="0" err="1" smtClean="0"/>
              <a:t>ý</a:t>
            </a:r>
            <a:r>
              <a:rPr lang="ru-RU" b="1" dirty="0" err="1" smtClean="0"/>
              <a:t>стыни</a:t>
            </a:r>
            <a:r>
              <a:rPr lang="ru-RU" b="1" dirty="0" smtClean="0"/>
              <a:t>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dirty="0" smtClean="0"/>
              <a:t>Эти доски и пригодятся.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4)</a:t>
            </a:r>
            <a:r>
              <a:rPr lang="ru-RU" dirty="0" smtClean="0"/>
              <a:t> </a:t>
            </a:r>
            <a:r>
              <a:rPr lang="ru-RU" b="1" dirty="0" smtClean="0"/>
              <a:t>Особенно портрет Пугачёва </a:t>
            </a:r>
            <a:r>
              <a:rPr lang="ru-RU" dirty="0" smtClean="0"/>
              <a:t>–</a:t>
            </a:r>
            <a:r>
              <a:rPr lang="ru-RU" b="1" dirty="0" smtClean="0"/>
              <a:t> глядеть долго нельзя: кажется, с ним самим разговариваешь.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Фразеологизмы  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Устойчивые сочетания слов, постоянные по своему значению, составу и структуре, воспроизводимые в речи в качестве целых лексических единиц.</a:t>
            </a:r>
          </a:p>
          <a:p>
            <a:pPr>
              <a:buNone/>
            </a:pPr>
            <a:r>
              <a:rPr lang="ru-RU" sz="3600" b="1" i="1" dirty="0" smtClean="0"/>
              <a:t>Кривить душой</a:t>
            </a:r>
            <a:r>
              <a:rPr lang="ru-RU" sz="3600" dirty="0" smtClean="0"/>
              <a:t> — лицемерить,</a:t>
            </a:r>
          </a:p>
          <a:p>
            <a:pPr>
              <a:buNone/>
            </a:pPr>
            <a:r>
              <a:rPr lang="ru-RU" sz="3600" b="1" i="1" dirty="0" smtClean="0"/>
              <a:t>бить баклуши</a:t>
            </a:r>
            <a:r>
              <a:rPr lang="ru-RU" sz="3600" dirty="0" smtClean="0"/>
              <a:t> — бездельничать,</a:t>
            </a:r>
          </a:p>
          <a:p>
            <a:pPr>
              <a:buNone/>
            </a:pPr>
            <a:r>
              <a:rPr lang="ru-RU" sz="3600" b="1" i="1" dirty="0" smtClean="0"/>
              <a:t>на скорую руку</a:t>
            </a:r>
            <a:r>
              <a:rPr lang="ru-RU" sz="3600" dirty="0" smtClean="0"/>
              <a:t> — быстро.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</a:rPr>
              <a:t>фразеологизм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sz="3500" b="1" dirty="0" smtClean="0"/>
              <a:t>1)</a:t>
            </a:r>
            <a:r>
              <a:rPr lang="ru-RU" sz="3500" dirty="0" smtClean="0"/>
              <a:t> </a:t>
            </a:r>
            <a:r>
              <a:rPr lang="ru-RU" sz="3500" b="1" dirty="0" smtClean="0"/>
              <a:t>После уроков шестеро учеников, работы которых исчезли, переписали диктант.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2)</a:t>
            </a:r>
            <a:r>
              <a:rPr lang="ru-RU" sz="3500" dirty="0" smtClean="0"/>
              <a:t> </a:t>
            </a:r>
            <a:r>
              <a:rPr lang="ru-RU" sz="3500" b="1" dirty="0" smtClean="0"/>
              <a:t>Ему казалось, что любые удачи приходят к людям как бы за его счёт.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3)</a:t>
            </a:r>
            <a:r>
              <a:rPr lang="ru-RU" sz="3500" dirty="0" smtClean="0"/>
              <a:t> </a:t>
            </a:r>
            <a:r>
              <a:rPr lang="ru-RU" sz="3500" b="1" dirty="0" smtClean="0"/>
              <a:t>Я не верила, что диктанты вытащил он, но директор согласился с версией Вани.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4)</a:t>
            </a:r>
            <a:r>
              <a:rPr lang="ru-RU" sz="3500" dirty="0" smtClean="0"/>
              <a:t> </a:t>
            </a:r>
            <a:r>
              <a:rPr lang="ru-RU" sz="3500" b="1" dirty="0" err="1" smtClean="0"/>
              <a:t>Голубкин</a:t>
            </a:r>
            <a:r>
              <a:rPr lang="ru-RU" sz="3500" b="1" dirty="0" smtClean="0"/>
              <a:t> не простил благородства, как не прощал он грамотности тем, кто ему же помогал находить ошибки.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В каком варианте ответа </a:t>
            </a:r>
            <a:r>
              <a:rPr lang="ru-RU" b="1" i="1" dirty="0" smtClean="0">
                <a:solidFill>
                  <a:srgbClr val="FF0000"/>
                </a:solidFill>
              </a:rPr>
              <a:t>нет фразеологизма</a:t>
            </a:r>
            <a:r>
              <a:rPr lang="ru-RU" i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sz="3300" dirty="0" smtClean="0"/>
              <a:t> </a:t>
            </a:r>
            <a:r>
              <a:rPr lang="ru-RU" sz="3300" b="1" dirty="0" smtClean="0"/>
              <a:t>1)</a:t>
            </a:r>
            <a:r>
              <a:rPr lang="ru-RU" sz="3300" dirty="0" smtClean="0"/>
              <a:t> </a:t>
            </a:r>
            <a:r>
              <a:rPr lang="ru-RU" sz="3300" b="1" dirty="0" smtClean="0"/>
              <a:t>И я сначала в садике, а потом в школе несла тяжкий крест отцовской несуразности.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2)</a:t>
            </a:r>
            <a:r>
              <a:rPr lang="ru-RU" sz="3300" dirty="0" smtClean="0"/>
              <a:t> </a:t>
            </a:r>
            <a:r>
              <a:rPr lang="ru-RU" sz="3300" b="1" dirty="0" smtClean="0"/>
              <a:t>Я готова была провалиться сквозь землю от стыда и вела себя подчёркнуто холодно, показывая своим видом, что этот нелепый человек с красным носом не имеет ко мне никакого отношения.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3)</a:t>
            </a:r>
            <a:r>
              <a:rPr lang="ru-RU" sz="3300" dirty="0" smtClean="0"/>
              <a:t> </a:t>
            </a:r>
            <a:r>
              <a:rPr lang="ru-RU" sz="3300" b="1" dirty="0" smtClean="0"/>
              <a:t>Шёпотом он рассказал маме, что дошёл до райцентра, поднял всех на ноги и вернулся с вездеходом.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4)</a:t>
            </a:r>
            <a:r>
              <a:rPr lang="ru-RU" sz="3300" dirty="0" smtClean="0"/>
              <a:t> </a:t>
            </a:r>
            <a:r>
              <a:rPr lang="ru-RU" sz="3300" b="1" dirty="0" smtClean="0"/>
              <a:t>Не знаю, сколько прошло времени, но внезапно ночь озарилась ярким светом фар, и длинная тень какого-то великана легла на моё лицо.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92867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Антитеза, или противопоставление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4000" dirty="0" smtClean="0"/>
              <a:t>(в пер. с греч. — противоположение) — это оборот, в котором резко противопоставляются противоположные понятия, положения, образы. Для создания антитезы обычно используются антонимы — общеязыковые и контекстуальные:</a:t>
            </a:r>
          </a:p>
          <a:p>
            <a:pPr>
              <a:buNone/>
            </a:pPr>
            <a:r>
              <a:rPr lang="ru-RU" sz="4000" i="1" dirty="0" smtClean="0"/>
              <a:t>Ты богат, я очень беден, Ты — прозаик, я — поэт </a:t>
            </a:r>
            <a:r>
              <a:rPr lang="ru-RU" sz="4000" dirty="0" smtClean="0"/>
              <a:t>(А. С. Пушкин);</a:t>
            </a:r>
          </a:p>
          <a:p>
            <a:pPr>
              <a:buNone/>
            </a:pPr>
            <a:r>
              <a:rPr lang="ru-RU" sz="4000" i="1" dirty="0" smtClean="0"/>
              <a:t>Вчера еще в глаза глядел,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А ныне — все косится в сторону,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Вчера еще до птиц сидел,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Все жаворонки нынче — вороны!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Я глупая, а ты умен,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Живой, а я остолбенелая.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О вопль женщин всех времен:</a:t>
            </a:r>
          </a:p>
          <a:p>
            <a:pPr>
              <a:buNone/>
            </a:pPr>
            <a:r>
              <a:rPr lang="ru-RU" sz="4000" dirty="0" smtClean="0"/>
              <a:t>«Мой милый, что тебе я сделала?» (М. И. Цветаева)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6215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</a:rPr>
              <a:t>противопоставление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dirty="0" smtClean="0"/>
              <a:t>Алиса могла свободно войти в театральный двор, который охранял строгий сторож, а другие дети не могли попасть в этот интересный мир.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dirty="0" smtClean="0"/>
              <a:t>Сергеева </a:t>
            </a:r>
            <a:r>
              <a:rPr lang="ru-RU" dirty="0" smtClean="0"/>
              <a:t>–</a:t>
            </a:r>
            <a:r>
              <a:rPr lang="ru-RU" b="1" dirty="0" smtClean="0"/>
              <a:t> артистка театра, молодая и красивая женщина.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–</a:t>
            </a:r>
            <a:r>
              <a:rPr lang="ru-RU" b="1" dirty="0" smtClean="0"/>
              <a:t> Ребята закричали, а я был недалеко и услышал.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dirty="0" smtClean="0"/>
              <a:t>Она спасала парня, спасала его от позора и неблагодарности. </a:t>
            </a:r>
            <a:br>
              <a:rPr lang="ru-RU" b="1" dirty="0" smtClean="0"/>
            </a:br>
            <a:r>
              <a:rPr lang="ru-RU" b="1" dirty="0" smtClean="0"/>
              <a:t>А когда спасают, то долго не думают…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фрагмент,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антитеза.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1) А потом огляделся: батюшки, все люди, окружающие нас, не просто братья,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однояйцевые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близнецы.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— Есть индивидуальности, — пробурчал Сашка.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 Их всё меньше, — сказал Роман.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Одни верят во что-то, другие ни во что не верят…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— А я хочу? Но машина — это воплощённая пошлость.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186766" cy="2500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51128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880" y="1239783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—СЛОВО ИЛИ ВЫРАЖЕНИЕ, УПОТРЕБЛЯЕМОЕ В ПЕРЕНОСНОМ ЗНАЧЕНИИ ДЛЯ СОЗДАНИЯ ХУДОЖЕСТВЕННОГО ОБРАЗА И ДОСТИЖЕНИЯ БОЛЬШЕЙ ВЫРАЗИТЕЛЬНОСТИ.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тропам относятся такие приемы, как эпитет, сравнение, олицетворение, метафора, метонимия, синекдоха, аллегория,  иногда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гиперболы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литоты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endParaRPr lang="ru-RU" sz="4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задании 3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ОГЭ, например, встречались </a:t>
            </a:r>
          </a:p>
          <a:p>
            <a:pPr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ледующие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тропы: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эпитет, метафора, сравнение,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гипербола, ирония.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Укажите, какое средство выразительности речи используется в </a:t>
            </a:r>
            <a:r>
              <a:rPr lang="ru-RU" dirty="0" smtClean="0"/>
              <a:t>предложении:</a:t>
            </a:r>
            <a:r>
              <a:rPr lang="ru-RU" dirty="0" smtClean="0"/>
              <a:t> </a:t>
            </a:r>
            <a:r>
              <a:rPr lang="ru-RU" b="1" dirty="0" smtClean="0"/>
              <a:t>«Проводив маму с отцом в очередную командировку, мы с бабушкой тут же, как заговорщики, собирались на экстренный совет»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гипербола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сравнительный оборот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противопоставление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просторечные слова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858280" cy="100013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Укажите предложение, в котором средством выразительности речи является  </a:t>
            </a:r>
            <a:r>
              <a:rPr lang="ru-RU" sz="2800" b="1" i="1" dirty="0" smtClean="0">
                <a:solidFill>
                  <a:srgbClr val="FF0000"/>
                </a:solidFill>
              </a:rPr>
              <a:t>метафора.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7864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300" dirty="0" smtClean="0"/>
              <a:t>1) – </a:t>
            </a:r>
            <a:r>
              <a:rPr lang="ru-RU" sz="3300" b="1" dirty="0" smtClean="0"/>
              <a:t>Трус несчастный, – вдруг отчётливо, с невероятным презрением сказала большая девочка.</a:t>
            </a:r>
          </a:p>
          <a:p>
            <a:pPr>
              <a:buNone/>
            </a:pPr>
            <a:r>
              <a:rPr lang="ru-RU" sz="3300" dirty="0" smtClean="0"/>
              <a:t>2) </a:t>
            </a:r>
            <a:r>
              <a:rPr lang="ru-RU" sz="3300" b="1" dirty="0" smtClean="0"/>
              <a:t>Письма, пользуясь её слепотой, вынули не из шкатулки – их вынули </a:t>
            </a:r>
            <a:r>
              <a:rPr lang="ru-RU" sz="3300" b="1" dirty="0" smtClean="0"/>
              <a:t>из её </a:t>
            </a:r>
            <a:r>
              <a:rPr lang="ru-RU" sz="3300" b="1" dirty="0" smtClean="0"/>
              <a:t>души, и теперь ослепла и оглохла не только она, но и её душа…</a:t>
            </a:r>
          </a:p>
          <a:p>
            <a:pPr>
              <a:buNone/>
            </a:pPr>
            <a:r>
              <a:rPr lang="ru-RU" sz="3300" dirty="0" smtClean="0"/>
              <a:t>3) </a:t>
            </a:r>
            <a:r>
              <a:rPr lang="ru-RU" sz="3300" b="1" dirty="0" smtClean="0"/>
              <a:t>Анне Федотовне очень не понравился этот тон, вызывающий, полный непонятной для неё претензии.</a:t>
            </a:r>
          </a:p>
          <a:p>
            <a:pPr>
              <a:buNone/>
            </a:pPr>
            <a:r>
              <a:rPr lang="ru-RU" sz="3300" dirty="0" smtClean="0"/>
              <a:t>4) </a:t>
            </a:r>
            <a:r>
              <a:rPr lang="ru-RU" sz="3300" b="1" dirty="0" smtClean="0"/>
              <a:t>Но слышала она сейчас плохо, потому что предыдущий разговор</a:t>
            </a:r>
          </a:p>
          <a:p>
            <a:pPr>
              <a:buNone/>
            </a:pPr>
            <a:r>
              <a:rPr lang="ru-RU" sz="3300" b="1" dirty="0" smtClean="0"/>
              <a:t>сильно обеспокоил её, удивил и обидел.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Укажите, какое средство </a:t>
            </a:r>
            <a:r>
              <a:rPr lang="ru-RU" dirty="0" smtClean="0"/>
              <a:t>речевой</a:t>
            </a:r>
          </a:p>
          <a:p>
            <a:pPr>
              <a:buNone/>
            </a:pPr>
            <a:r>
              <a:rPr lang="ru-RU" dirty="0" smtClean="0"/>
              <a:t>выразительности </a:t>
            </a:r>
            <a:r>
              <a:rPr lang="ru-RU" dirty="0" smtClean="0"/>
              <a:t>используется 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предложении</a:t>
            </a:r>
            <a:r>
              <a:rPr lang="ru-RU" dirty="0" smtClean="0"/>
              <a:t>: </a:t>
            </a:r>
            <a:r>
              <a:rPr lang="ru-RU" b="1" i="1" dirty="0" smtClean="0"/>
              <a:t>«Фашисты </a:t>
            </a:r>
            <a:r>
              <a:rPr lang="ru-RU" b="1" i="1" dirty="0" smtClean="0"/>
              <a:t>окружили,</a:t>
            </a:r>
          </a:p>
          <a:p>
            <a:pPr>
              <a:buNone/>
            </a:pPr>
            <a:r>
              <a:rPr lang="ru-RU" b="1" i="1" dirty="0" smtClean="0"/>
              <a:t>блокировали </a:t>
            </a:r>
            <a:r>
              <a:rPr lang="ru-RU" b="1" i="1" dirty="0" smtClean="0"/>
              <a:t>Ленинград, и </a:t>
            </a:r>
            <a:r>
              <a:rPr lang="ru-RU" b="1" i="1" dirty="0" smtClean="0"/>
              <a:t>начались</a:t>
            </a:r>
          </a:p>
          <a:p>
            <a:pPr>
              <a:buNone/>
            </a:pPr>
            <a:r>
              <a:rPr lang="ru-RU" b="1" i="1" dirty="0" smtClean="0"/>
              <a:t>страшные </a:t>
            </a:r>
            <a:r>
              <a:rPr lang="ru-RU" b="1" i="1" dirty="0" smtClean="0"/>
              <a:t>дни города на Неве</a:t>
            </a:r>
            <a:r>
              <a:rPr lang="ru-RU" b="1" i="1" dirty="0" smtClean="0"/>
              <a:t>…»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олицетворение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фразеологизм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эпитет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сравнительный </a:t>
            </a:r>
            <a:r>
              <a:rPr lang="ru-RU" dirty="0" smtClean="0"/>
              <a:t>оборот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предложение, в котором средством выразительности речи является </a:t>
            </a:r>
            <a:r>
              <a:rPr lang="ru-RU" b="1" dirty="0" smtClean="0">
                <a:solidFill>
                  <a:srgbClr val="FF0000"/>
                </a:solidFill>
              </a:rPr>
              <a:t>эпитет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От этого чихания болел живот, в глазах стояли слёзы, а нос горел, как раскалённый.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И лежит он на жёсткой, горячей койке один, как отставший от поезда.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Словно он не просто простудился и чихает, а совершил какой-то подвиг. Ранен. Попал в госпиталь.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Он ел не торопясь, растягивая удовольствие.   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                    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989034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В каком варианте ответа средством выразительности речи</a:t>
            </a:r>
            <a:r>
              <a:rPr lang="ru-RU" sz="3600" b="1" i="1" dirty="0" smtClean="0"/>
              <a:t> </a:t>
            </a:r>
            <a:r>
              <a:rPr lang="ru-RU" sz="3600" i="1" dirty="0" smtClean="0"/>
              <a:t>является</a:t>
            </a:r>
            <a:r>
              <a:rPr lang="ru-RU" sz="3600" b="1" i="1" dirty="0" smtClean="0"/>
              <a:t> </a:t>
            </a:r>
            <a:r>
              <a:rPr lang="ru-RU" sz="3600" b="1" i="1" dirty="0" smtClean="0">
                <a:solidFill>
                  <a:srgbClr val="FF0000"/>
                </a:solidFill>
              </a:rPr>
              <a:t>гипербола</a:t>
            </a:r>
            <a:r>
              <a:rPr lang="ru-RU" sz="3600" i="1" dirty="0" smtClean="0">
                <a:solidFill>
                  <a:srgbClr val="FF0000"/>
                </a:solidFill>
              </a:rPr>
              <a:t>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Интересно, отчего эти незамысловатые, но такие милые сердцу картинки до сих пор так прочно остаются в его памяти?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Лимонад и сок маленькому Андрюшке покупали лишь изредка, а дома пили в основном чай.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А вот бабушка, мамина мама, та не могла жить без кофе, и священный бабушкин кофейный ритуал, когда в её квартиру вселялся дух кофе, завораживал Андрюшу.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Бабушка кормила его тем, что он любит, подсовывала лучшие кусочки, разрешала гулять до позднего вечера, а укладывая спать, всегда рассказывала что-нибудь.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предложение, в котором средством выразительности речи является </a:t>
            </a:r>
            <a:r>
              <a:rPr lang="ru-RU" b="1" dirty="0" smtClean="0">
                <a:solidFill>
                  <a:srgbClr val="FF0000"/>
                </a:solidFill>
              </a:rPr>
              <a:t>эпитет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678" y="1814490"/>
            <a:ext cx="8501122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Но на четвёртый день малыш уже стал привыкать к теплоте рук человека.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А </a:t>
            </a:r>
            <a:r>
              <a:rPr lang="ru-RU" b="1" i="1" dirty="0" err="1" smtClean="0"/>
              <a:t>Бим</a:t>
            </a:r>
            <a:r>
              <a:rPr lang="ru-RU" b="1" i="1" dirty="0" smtClean="0"/>
              <a:t> калачиком ложится в ногах или, если сказано «на место», уйдёт на свой лежак в угол и будет ждать.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Так тёплая дружба и преданность становились счастьем, потому что каждый понимал каждого и каждый не требовал от другого больше того, что он может дать.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В этом основа, соль дружбы.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фразеологизм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01" y="1772816"/>
            <a:ext cx="8643998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sz="3300" dirty="0" smtClean="0"/>
              <a:t> </a:t>
            </a:r>
            <a:r>
              <a:rPr lang="ru-RU" sz="3300" b="1" dirty="0" smtClean="0"/>
              <a:t>1)</a:t>
            </a:r>
            <a:r>
              <a:rPr lang="ru-RU" sz="3300" dirty="0" smtClean="0"/>
              <a:t> </a:t>
            </a:r>
            <a:r>
              <a:rPr lang="ru-RU" sz="3300" b="1" i="1" dirty="0" smtClean="0"/>
              <a:t>Раздражение моё против гостя росло.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2)</a:t>
            </a:r>
            <a:r>
              <a:rPr lang="ru-RU" sz="3300" dirty="0" smtClean="0"/>
              <a:t> </a:t>
            </a:r>
            <a:r>
              <a:rPr lang="ru-RU" sz="3300" b="1" i="1" dirty="0" smtClean="0"/>
              <a:t>Я видел его подпухший нос, тонкое лицо, шелковистые брови, непрочное, нежное, будто фарфоровое, лицо, и горло забило картофелиной.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3)</a:t>
            </a:r>
            <a:r>
              <a:rPr lang="ru-RU" sz="3300" dirty="0" smtClean="0"/>
              <a:t> </a:t>
            </a:r>
            <a:r>
              <a:rPr lang="ru-RU" sz="3300" b="1" i="1" dirty="0" smtClean="0"/>
              <a:t>Он выметнулся из кресла, подошёл ко мне и протянул руку.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  </a:t>
            </a:r>
            <a:r>
              <a:rPr lang="ru-RU" sz="3300" b="1" dirty="0" smtClean="0"/>
              <a:t>4)</a:t>
            </a:r>
            <a:r>
              <a:rPr lang="ru-RU" sz="3300" dirty="0" smtClean="0"/>
              <a:t> </a:t>
            </a:r>
            <a:r>
              <a:rPr lang="ru-RU" sz="3300" b="1" i="1" dirty="0" smtClean="0"/>
              <a:t>Я никогда больше пальцем не тронул Оську, как бы он ни задирался, а это случалось порой в первые годы нашей так сложно начавшейся дружбы.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FF0000"/>
                </a:solidFill>
              </a:rPr>
              <a:t>                                                                               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FF0000"/>
                </a:solidFill>
              </a:rPr>
              <a:t>                                                                               </a:t>
            </a:r>
            <a:endParaRPr lang="ru-RU" sz="3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метафора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Все они стояли здесь, сбившись в кружок, </a:t>
            </a:r>
            <a:r>
              <a:rPr lang="ru-RU" dirty="0" smtClean="0"/>
              <a:t>–</a:t>
            </a:r>
            <a:r>
              <a:rPr lang="ru-RU" b="1" i="1" dirty="0" smtClean="0"/>
              <a:t> и Катя, пушистая как одуванчик, и </a:t>
            </a:r>
            <a:r>
              <a:rPr lang="ru-RU" b="1" i="1" dirty="0" err="1" smtClean="0"/>
              <a:t>черномазая</a:t>
            </a:r>
            <a:r>
              <a:rPr lang="ru-RU" b="1" i="1" dirty="0" smtClean="0"/>
              <a:t> Танюшка, и курносая </a:t>
            </a:r>
            <a:r>
              <a:rPr lang="ru-RU" b="1" i="1" dirty="0" err="1" smtClean="0"/>
              <a:t>Верка</a:t>
            </a:r>
            <a:r>
              <a:rPr lang="ru-RU" b="1" i="1" dirty="0" smtClean="0"/>
              <a:t>, с </a:t>
            </a:r>
            <a:r>
              <a:rPr lang="ru-RU" b="1" i="1" dirty="0" err="1" smtClean="0"/>
              <a:t>розовыми</a:t>
            </a:r>
            <a:r>
              <a:rPr lang="ru-RU" b="1" i="1" dirty="0" smtClean="0"/>
              <a:t>, словно полированными, щеками.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err="1" smtClean="0"/>
              <a:t>Аниска</a:t>
            </a:r>
            <a:r>
              <a:rPr lang="ru-RU" b="1" i="1" dirty="0" smtClean="0"/>
              <a:t> стояла не говоря ни слова, будто не о ней шла речь.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Тут вся Танюшкина обида вырвалась на волю.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Какое высокое и какое ясное сегодня небо!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7747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речи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фразеологизм</a:t>
            </a:r>
            <a:r>
              <a:rPr lang="ru-RU" sz="40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Если бы он родился человеком, то о нём обязательно написали бы книгу в серии «Жизнь замечательных людей».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А я в этот момент готов был провалиться сквозь землю.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Они с восторженным писком бегают по двору, мух гоняют, и этот здоровенный балбес с ними носится наперегонки.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Они лениво сидели на цепи, свирепым рычанием прогоняли цыплят, если те лезли в их миску.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                       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417" y="692696"/>
            <a:ext cx="8643998" cy="107157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фразеологизм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0784" y="2204864"/>
            <a:ext cx="8472518" cy="41044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 smtClean="0"/>
              <a:t>   </a:t>
            </a:r>
            <a:r>
              <a:rPr lang="ru-RU" sz="12800" b="1" dirty="0" smtClean="0"/>
              <a:t>1)</a:t>
            </a:r>
            <a:r>
              <a:rPr lang="ru-RU" sz="12800" dirty="0" smtClean="0"/>
              <a:t> </a:t>
            </a:r>
            <a:r>
              <a:rPr lang="ru-RU" sz="12800" b="1" i="1" dirty="0" smtClean="0"/>
              <a:t>Не будет его милой шепелявости, не будет и его разбойничьего свиста в четыре пальца.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   </a:t>
            </a:r>
            <a:r>
              <a:rPr lang="ru-RU" sz="12800" b="1" dirty="0" smtClean="0"/>
              <a:t>2)</a:t>
            </a:r>
            <a:r>
              <a:rPr lang="ru-RU" sz="12800" dirty="0" smtClean="0"/>
              <a:t> </a:t>
            </a:r>
            <a:r>
              <a:rPr lang="ru-RU" sz="12800" b="1" i="1" dirty="0" smtClean="0"/>
              <a:t>Я с кличем «ура» рванулся ему навстречу.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   </a:t>
            </a:r>
            <a:r>
              <a:rPr lang="ru-RU" sz="12800" b="1" dirty="0" smtClean="0"/>
              <a:t>3)</a:t>
            </a:r>
            <a:r>
              <a:rPr lang="ru-RU" sz="12800" dirty="0" smtClean="0"/>
              <a:t> </a:t>
            </a:r>
            <a:r>
              <a:rPr lang="ru-RU" sz="12800" b="1" i="1" dirty="0" smtClean="0"/>
              <a:t>И был ошеломлён, когда Ванька с ходу ударил меня в подбородок, да так сильно, что из глаз моих посыпались искры.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   </a:t>
            </a:r>
            <a:r>
              <a:rPr lang="ru-RU" sz="12800" b="1" dirty="0" smtClean="0"/>
              <a:t>4)</a:t>
            </a:r>
            <a:r>
              <a:rPr lang="ru-RU" sz="12800" dirty="0" smtClean="0"/>
              <a:t> </a:t>
            </a:r>
            <a:r>
              <a:rPr lang="ru-RU" sz="12800" b="1" i="1" dirty="0" smtClean="0"/>
              <a:t>Не было теперь у меня врага более лютого, чем Ванька.</a:t>
            </a:r>
          </a:p>
          <a:p>
            <a:pPr algn="r">
              <a:buNone/>
            </a:pPr>
            <a:endParaRPr lang="ru-RU" sz="11200" b="1" i="1" dirty="0" smtClean="0"/>
          </a:p>
          <a:p>
            <a:pPr algn="r">
              <a:buNone/>
            </a:pPr>
            <a:endParaRPr lang="ru-RU" sz="9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Метафора, развёрнутая метафора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Скрытое сравнение.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тропа, в котором отдельные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сближаются по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сходству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или по контрасту. </a:t>
            </a:r>
          </a:p>
          <a:p>
            <a:pPr>
              <a:buNone/>
            </a:pP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 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снопом волос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твоих овсяных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Отоснилась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 мне навсегда.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(С. Есенин)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речи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метафора.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Однажды он принёс в класс несколько тонких прутиков и поставил их в банку с водой.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Это у него была такса </a:t>
            </a:r>
            <a:r>
              <a:rPr lang="ru-RU" dirty="0" smtClean="0"/>
              <a:t>–</a:t>
            </a:r>
            <a:r>
              <a:rPr lang="ru-RU" b="1" i="1" dirty="0" smtClean="0"/>
              <a:t> чёрная головешка на четырёх ножках.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Он вызывающе зевал на уроках: зажмуривал глаза, морщил нос и широко разевал рот!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Когда багульник зацвёл, все забыли, что </a:t>
            </a:r>
            <a:r>
              <a:rPr lang="ru-RU" b="1" i="1" dirty="0" err="1" smtClean="0"/>
              <a:t>Коста</a:t>
            </a:r>
            <a:r>
              <a:rPr lang="ru-RU" b="1" i="1" dirty="0" smtClean="0"/>
              <a:t> молчальник</a:t>
            </a:r>
            <a:r>
              <a:rPr lang="ru-RU" b="1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85725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речи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олицетворение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5737" y="1844824"/>
            <a:ext cx="8401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sz="3600" b="1" dirty="0" smtClean="0"/>
              <a:t>1)</a:t>
            </a:r>
            <a:r>
              <a:rPr lang="ru-RU" sz="3600" dirty="0" smtClean="0"/>
              <a:t> </a:t>
            </a:r>
            <a:r>
              <a:rPr lang="ru-RU" sz="3600" b="1" i="1" dirty="0" smtClean="0"/>
              <a:t>На Егорова зрители никогда не наводили лучи фонариков.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  </a:t>
            </a:r>
            <a:r>
              <a:rPr lang="ru-RU" sz="3600" b="1" dirty="0" smtClean="0"/>
              <a:t>2)</a:t>
            </a:r>
            <a:r>
              <a:rPr lang="ru-RU" sz="3600" dirty="0" smtClean="0"/>
              <a:t> </a:t>
            </a:r>
            <a:r>
              <a:rPr lang="ru-RU" sz="3600" b="1" i="1" dirty="0" smtClean="0"/>
              <a:t>Струны на скрипке были порваны, и Егоров больше не мог играть.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  </a:t>
            </a:r>
            <a:r>
              <a:rPr lang="ru-RU" sz="3600" b="1" dirty="0" smtClean="0"/>
              <a:t>3)</a:t>
            </a:r>
            <a:r>
              <a:rPr lang="ru-RU" sz="3600" dirty="0" smtClean="0"/>
              <a:t> </a:t>
            </a:r>
            <a:r>
              <a:rPr lang="ru-RU" sz="3600" b="1" i="1" dirty="0" smtClean="0"/>
              <a:t>Скрипка замолчала надолго.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  </a:t>
            </a:r>
            <a:r>
              <a:rPr lang="ru-RU" sz="3600" b="1" dirty="0" smtClean="0"/>
              <a:t>4)</a:t>
            </a:r>
            <a:r>
              <a:rPr lang="ru-RU" sz="3600" dirty="0" smtClean="0"/>
              <a:t> </a:t>
            </a:r>
            <a:r>
              <a:rPr lang="ru-RU" sz="3600" b="1" i="1" dirty="0" smtClean="0"/>
              <a:t>И свет фонариков погас.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858280" cy="7032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речи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метафора</a:t>
            </a:r>
            <a:r>
              <a:rPr lang="ru-RU" sz="40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462744" cy="4565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sz="3800" b="1" dirty="0" smtClean="0"/>
              <a:t>1)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Многочисленная публика собралась слушать оригинального музыканта.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2)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И вдруг сердце старика упало. Из-под рук музыканта опять, как и прежде, вырвался стон.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3)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Действительно, и это бледное лицо с выражением вдумчивого внимания, и неподвижные глаза, и вся его фигура располагали к чему-то особенному, непривычному.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4)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Никто не признал бы его слепым, если б эти глаза не были так неподвижны и если б его не вела молодая дама, как говорили, жена музыканта.</a:t>
            </a:r>
          </a:p>
          <a:p>
            <a:pPr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84615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Укажите предложение, в котором средством выразительности речи является </a:t>
            </a:r>
            <a:r>
              <a:rPr lang="ru-RU" sz="4000" b="1" dirty="0" smtClean="0">
                <a:solidFill>
                  <a:srgbClr val="FF0000"/>
                </a:solidFill>
              </a:rPr>
              <a:t>эпитет.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sz="3800" b="1" dirty="0" smtClean="0"/>
              <a:t>1)</a:t>
            </a:r>
            <a:r>
              <a:rPr lang="ru-RU" sz="3800" dirty="0" smtClean="0"/>
              <a:t> </a:t>
            </a:r>
            <a:r>
              <a:rPr lang="ru-RU" sz="3800" b="1" i="1" dirty="0" smtClean="0"/>
              <a:t>Я тоже когда-то собирал, мы приносили их домой целыми сотнями.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2)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Особенно много их всегда было под большим диваном.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3)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Вспоминается наша улица </a:t>
            </a:r>
            <a:r>
              <a:rPr lang="ru-RU" sz="3800" dirty="0" smtClean="0"/>
              <a:t>–</a:t>
            </a:r>
            <a:r>
              <a:rPr lang="ru-RU" sz="3800" b="1" i="1" dirty="0" smtClean="0"/>
              <a:t> бульвар с могучими каштанами, которые разрослись, образовав свод.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   </a:t>
            </a:r>
            <a:r>
              <a:rPr lang="ru-RU" sz="3800" b="1" dirty="0" smtClean="0"/>
              <a:t>4)</a:t>
            </a:r>
            <a:r>
              <a:rPr lang="ru-RU" sz="3800" dirty="0" smtClean="0"/>
              <a:t> </a:t>
            </a:r>
            <a:r>
              <a:rPr lang="ru-RU" sz="3800" b="1" i="1" dirty="0" smtClean="0"/>
              <a:t>На них много пыли, её сметают только перед Новым годом, Первым мая и мамиными именинами двадцать четвёртого октября…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9175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вариант ответа,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метафора.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Все леса хороши, но особенно хороши горные леса около моря: в них слышно, как шумит прибой.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Она ответила вполголоса не от испуга, а от смущения.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Сначала она ничего не слышала. Внутри у неё шумела буря.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Ей почудилось, что худой мужчина во фраке, объявлявший программу концерта, назвал её имя</a:t>
            </a:r>
            <a:r>
              <a:rPr lang="ru-RU" b="1" i="1" dirty="0" smtClean="0"/>
              <a:t>.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739" y="404664"/>
            <a:ext cx="8501122" cy="286861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Укажите, какое средство речевой выразительности используется в </a:t>
            </a:r>
            <a:r>
              <a:rPr lang="ru-RU" sz="3600" dirty="0" smtClean="0"/>
              <a:t>предложении:</a:t>
            </a:r>
            <a:r>
              <a:rPr lang="ru-RU" sz="3600" dirty="0" smtClean="0"/>
              <a:t> </a:t>
            </a:r>
            <a:r>
              <a:rPr lang="ru-RU" sz="3600" b="1" i="1" dirty="0" smtClean="0"/>
              <a:t>«Он не умел играть в волейбол, плавать диковинным стилем баттерфляй и бегать на лыжах так хорошо, как умела мама».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739" y="3573016"/>
            <a:ext cx="8229600" cy="2372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метафора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аллитерация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фразеологизм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сравнение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9397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Укажите вариант ответа, в котором средством выразительности речи является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метафора.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00108"/>
            <a:ext cx="8822214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sz="3500" dirty="0" smtClean="0"/>
              <a:t> </a:t>
            </a:r>
            <a:r>
              <a:rPr lang="ru-RU" sz="3500" b="1" i="1" dirty="0" smtClean="0"/>
              <a:t>Он был очень странным, этот высокий, нескладный в движениях лейтенант.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2)</a:t>
            </a:r>
            <a:r>
              <a:rPr lang="ru-RU" sz="3500" dirty="0" smtClean="0"/>
              <a:t> </a:t>
            </a:r>
            <a:r>
              <a:rPr lang="ru-RU" sz="3500" b="1" i="1" dirty="0" smtClean="0"/>
              <a:t>Очевидно, после ужина он бродил где-то по лесным опушкам, потому что к голенищам его сапог прилипли осенние листья.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3)</a:t>
            </a:r>
            <a:r>
              <a:rPr lang="ru-RU" sz="3500" dirty="0" smtClean="0"/>
              <a:t> </a:t>
            </a:r>
            <a:r>
              <a:rPr lang="ru-RU" sz="3500" b="1" i="1" dirty="0" smtClean="0"/>
              <a:t>Яровой поднял голову, и лётчики увидели его глаза…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  </a:t>
            </a:r>
            <a:r>
              <a:rPr lang="ru-RU" sz="3500" b="1" dirty="0" smtClean="0"/>
              <a:t>4)</a:t>
            </a:r>
            <a:r>
              <a:rPr lang="ru-RU" sz="3500" dirty="0" smtClean="0"/>
              <a:t> </a:t>
            </a:r>
            <a:r>
              <a:rPr lang="ru-RU" sz="3500" b="1" i="1" dirty="0" smtClean="0"/>
              <a:t>В больших глазах ребёнка застыло удивление перед громадным, ещё не понятным ему миром.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225536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метафора.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623" y="1700808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Мальчик выпалил всё одним духом и замолчал.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Музей не возьмёт копии.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Анне Федотовне очень не понравился этот тон, вызывающий, полный непонятной для неё претензии.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Анна Федотовна прикрыла слепые глаза, напряжённо прислушалась, но душа её молчала, и голос сына более не звучал</a:t>
            </a:r>
            <a:r>
              <a:rPr lang="ru-RU" b="1" i="1" dirty="0" smtClean="0"/>
              <a:t>.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эпитет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От крыльца до сарая тянется дорожка, по которой я сделал первые в жизни шаги.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Мы обедали на кухне, как вдруг что-то тяжёлое ударилось о землю и стало светло.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Тень бросает ясень, свесивший свою могучую раскидистую крону на забор и сарай.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Когда-то тут была большая рябина, но она подгнила и упала.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эпитет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sz="4000" b="1" dirty="0" smtClean="0"/>
              <a:t>1)</a:t>
            </a:r>
            <a:r>
              <a:rPr lang="ru-RU" sz="4000" dirty="0" smtClean="0"/>
              <a:t> </a:t>
            </a:r>
            <a:r>
              <a:rPr lang="ru-RU" sz="4000" b="1" i="1" dirty="0" smtClean="0"/>
              <a:t>Что я почувствовал, вновь переступив знакомый порог?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  </a:t>
            </a:r>
            <a:r>
              <a:rPr lang="ru-RU" sz="4000" b="1" dirty="0" smtClean="0"/>
              <a:t>2)</a:t>
            </a:r>
            <a:r>
              <a:rPr lang="ru-RU" sz="4000" dirty="0" smtClean="0"/>
              <a:t> </a:t>
            </a:r>
            <a:r>
              <a:rPr lang="ru-RU" sz="4000" b="1" i="1" dirty="0" smtClean="0"/>
              <a:t>Солнце брело по крышам, тени становились длиннее, и моя душа осязала прозрачность воздуха и даже, кажется, невидимую дугу </a:t>
            </a:r>
            <a:r>
              <a:rPr lang="ru-RU" sz="4000" dirty="0" smtClean="0"/>
              <a:t>–</a:t>
            </a:r>
            <a:r>
              <a:rPr lang="ru-RU" sz="4000" b="1" i="1" dirty="0" smtClean="0"/>
              <a:t> след ласточки, размашистый её полёт в покое и сладкозвучной тишине.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  </a:t>
            </a:r>
            <a:r>
              <a:rPr lang="ru-RU" sz="4000" b="1" dirty="0" smtClean="0"/>
              <a:t>3)</a:t>
            </a:r>
            <a:r>
              <a:rPr lang="ru-RU" sz="4000" dirty="0" smtClean="0"/>
              <a:t> </a:t>
            </a:r>
            <a:r>
              <a:rPr lang="ru-RU" sz="4000" b="1" i="1" dirty="0" smtClean="0"/>
              <a:t>Будто я что-то потерял и знаю, что потерял без возврата, навеки.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  </a:t>
            </a:r>
            <a:r>
              <a:rPr lang="ru-RU" sz="4000" b="1" dirty="0" smtClean="0"/>
              <a:t>4)</a:t>
            </a:r>
            <a:r>
              <a:rPr lang="ru-RU" sz="4000" dirty="0" smtClean="0"/>
              <a:t> </a:t>
            </a:r>
            <a:r>
              <a:rPr lang="ru-RU" sz="4000" b="1" i="1" dirty="0" smtClean="0"/>
              <a:t>Я стоял, как тогда, до войны, у самого порога, и было на душе у меня пусто, будто я ночью иду по пустой дороге</a:t>
            </a:r>
            <a:r>
              <a:rPr lang="ru-RU" sz="4000" b="1" i="1" dirty="0" smtClean="0"/>
              <a:t>.</a:t>
            </a:r>
            <a:endParaRPr lang="ru-RU" sz="4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579296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Метафора может быть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развёрнутой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 в развернутой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метафоре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 фразы или даже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 ночи много звезд прелестных,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Красавиц много на Москве.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ярче всех подруг небесных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Луна в воздушной синеве.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та, которую не смею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Тревожить лирою моею,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величавая луна,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Средь жен и дев блестит одна.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08720"/>
            <a:ext cx="8643998" cy="257176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Укажите, какое средство речевой выразительности используется в </a:t>
            </a:r>
            <a:r>
              <a:rPr lang="ru-RU" sz="3600" dirty="0" smtClean="0"/>
              <a:t>предложении: </a:t>
            </a:r>
            <a:r>
              <a:rPr lang="ru-RU" sz="3600" dirty="0" smtClean="0"/>
              <a:t>«</a:t>
            </a:r>
            <a:r>
              <a:rPr lang="ru-RU" sz="3600" b="1" i="1" dirty="0" smtClean="0"/>
              <a:t>Но хорошо было сидеть в кресле у широкого, будто киноэкран, иллюминатора, смотреть, как серый простор беспрестанно катит навстречу пенные валы, как в настоящем море...</a:t>
            </a:r>
            <a:r>
              <a:rPr lang="ru-RU" sz="36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" y="3861048"/>
            <a:ext cx="8229600" cy="2447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олицетворение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разговорная лексика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сравнительный оборот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dirty="0" smtClean="0"/>
              <a:t>аллегория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Укажите предложение, в котором средством выразительности речи является </a:t>
            </a:r>
            <a:r>
              <a:rPr lang="ru-RU" sz="3600" b="1" dirty="0" smtClean="0">
                <a:solidFill>
                  <a:srgbClr val="FF0000"/>
                </a:solidFill>
              </a:rPr>
              <a:t>фразеологизм.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i="1" dirty="0" smtClean="0"/>
              <a:t>Где-то далеко стреляют зенитки, бродят прожектора по небу, вздыхает во сне </a:t>
            </a:r>
            <a:r>
              <a:rPr lang="ru-RU" b="1" i="1" dirty="0" err="1" smtClean="0"/>
              <a:t>Валега</a:t>
            </a:r>
            <a:r>
              <a:rPr lang="ru-RU" b="1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i="1" dirty="0" smtClean="0"/>
              <a:t>Сколько исходили мы с тобой за эти месяцы, сколько каши съели из одного котелка 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i="1" dirty="0" smtClean="0"/>
              <a:t>Стоял </a:t>
            </a:r>
            <a:r>
              <a:rPr lang="ru-RU" b="1" i="1" dirty="0" err="1" smtClean="0"/>
              <a:t>потупясь</a:t>
            </a:r>
            <a:r>
              <a:rPr lang="ru-RU" b="1" i="1" dirty="0" smtClean="0"/>
              <a:t> и мычал что-то невнятное: не умею, мол, не привык.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</a:t>
            </a:r>
            <a:r>
              <a:rPr lang="ru-RU" dirty="0" smtClean="0"/>
              <a:t> </a:t>
            </a:r>
            <a:r>
              <a:rPr lang="ru-RU" b="1" i="1" dirty="0" smtClean="0"/>
              <a:t>А с </a:t>
            </a:r>
            <a:r>
              <a:rPr lang="ru-RU" b="1" i="1" dirty="0" err="1" smtClean="0"/>
              <a:t>Валегой</a:t>
            </a:r>
            <a:r>
              <a:rPr lang="ru-RU" b="1" i="1" dirty="0" smtClean="0"/>
              <a:t> </a:t>
            </a:r>
            <a:r>
              <a:rPr lang="ru-RU" dirty="0" smtClean="0"/>
              <a:t>—</a:t>
            </a:r>
            <a:r>
              <a:rPr lang="ru-RU" b="1" i="1" dirty="0" smtClean="0"/>
              <a:t> хоть на край света.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052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предложение, в котором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не </a:t>
            </a:r>
            <a:r>
              <a:rPr lang="ru-RU" b="1" i="1" dirty="0" smtClean="0">
                <a:solidFill>
                  <a:srgbClr val="FF0000"/>
                </a:solidFill>
              </a:rPr>
              <a:t>использован</a:t>
            </a:r>
            <a:r>
              <a:rPr lang="ru-RU" i="1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фразеологизм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60" y="1357274"/>
            <a:ext cx="840108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sz="5100" dirty="0" smtClean="0"/>
              <a:t> </a:t>
            </a:r>
            <a:r>
              <a:rPr lang="ru-RU" sz="5100" b="1" dirty="0" smtClean="0"/>
              <a:t>1)</a:t>
            </a:r>
            <a:r>
              <a:rPr lang="ru-RU" sz="5100" dirty="0" smtClean="0"/>
              <a:t> </a:t>
            </a:r>
            <a:r>
              <a:rPr lang="ru-RU" sz="5100" b="1" i="1" dirty="0" smtClean="0"/>
              <a:t>Однажды я на своей шкуре испытал, насколько непримиримым может быть мягкий, покладистый Павлик.</a:t>
            </a: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   </a:t>
            </a:r>
            <a:r>
              <a:rPr lang="ru-RU" sz="5100" b="1" dirty="0" smtClean="0"/>
              <a:t>2)</a:t>
            </a:r>
            <a:r>
              <a:rPr lang="ru-RU" sz="5100" dirty="0" smtClean="0"/>
              <a:t> </a:t>
            </a:r>
            <a:r>
              <a:rPr lang="ru-RU" sz="5100" b="1" i="1" dirty="0" smtClean="0"/>
              <a:t>На уроках немецкого я чувствовал себя принцем.</a:t>
            </a: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   </a:t>
            </a:r>
            <a:r>
              <a:rPr lang="ru-RU" sz="5100" b="1" dirty="0" smtClean="0"/>
              <a:t>3)</a:t>
            </a:r>
            <a:r>
              <a:rPr lang="ru-RU" sz="5100" dirty="0" smtClean="0"/>
              <a:t> </a:t>
            </a:r>
            <a:r>
              <a:rPr lang="ru-RU" sz="5100" b="1" i="1" dirty="0" smtClean="0"/>
              <a:t>Я с детства хорошо знал язык, и наша «немка» Елена </a:t>
            </a:r>
            <a:r>
              <a:rPr lang="ru-RU" sz="5100" b="1" i="1" dirty="0" err="1" smtClean="0"/>
              <a:t>Францевна</a:t>
            </a:r>
            <a:r>
              <a:rPr lang="ru-RU" sz="5100" b="1" i="1" dirty="0" smtClean="0"/>
              <a:t> души во мне не чаяла и никогда не спрашивала у меня уроков.</a:t>
            </a: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   </a:t>
            </a:r>
            <a:r>
              <a:rPr lang="ru-RU" sz="5100" b="1" dirty="0" smtClean="0"/>
              <a:t>4)</a:t>
            </a:r>
            <a:r>
              <a:rPr lang="ru-RU" sz="5100" dirty="0" smtClean="0"/>
              <a:t> </a:t>
            </a:r>
            <a:r>
              <a:rPr lang="ru-RU" sz="5100" b="1" i="1" dirty="0" smtClean="0"/>
              <a:t>Вдруг ни с того ни с сего она вызвала меня к доске</a:t>
            </a:r>
            <a:r>
              <a:rPr lang="ru-RU" sz="5100" b="1" i="1" dirty="0" smtClean="0"/>
              <a:t>.</a:t>
            </a:r>
            <a:endParaRPr lang="ru-RU" sz="51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cs typeface="Aharoni" pitchFamily="2" charset="-79"/>
              </a:rPr>
              <a:t>Контрольная работа.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Укажите, какое средство речевой выразительности используется в предложении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6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400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3929090" cy="500063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3600" dirty="0" smtClean="0"/>
              <a:t> </a:t>
            </a:r>
            <a:r>
              <a:rPr lang="ru-RU" sz="3600" b="1" dirty="0" smtClean="0"/>
              <a:t>– Лёшка – золотой мальчик, а вы все трусы.</a:t>
            </a:r>
          </a:p>
          <a:p>
            <a:pPr marL="457200" indent="-457200">
              <a:buAutoNum type="arabicPeriod"/>
            </a:pPr>
            <a:r>
              <a:rPr lang="ru-RU" sz="3600" b="1" dirty="0" smtClean="0"/>
              <a:t>Вон, смотрите: белые облака совсем как стадо белых слонов.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4286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 вариант.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7686" y="1928802"/>
            <a:ext cx="4786313" cy="492919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900" b="1" i="1" dirty="0" smtClean="0"/>
              <a:t> </a:t>
            </a:r>
            <a:r>
              <a:rPr lang="ru-RU" sz="3900" b="1" dirty="0" smtClean="0"/>
              <a:t>Она уже не ласкалась униженно, она просто ждала, не сводя с женщины глаз.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900" b="1" dirty="0" smtClean="0"/>
              <a:t>Разлетелась в куски его первая мечта, и он страдал.</a:t>
            </a:r>
            <a:endParaRPr lang="ru-RU" sz="3900" dirty="0" smtClean="0"/>
          </a:p>
          <a:p>
            <a:pPr marL="514350" indent="-514350">
              <a:buNone/>
            </a:pPr>
            <a:r>
              <a:rPr lang="ru-RU" sz="3600" b="1" dirty="0" smtClean="0"/>
              <a:t> 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Укажите, какое средство речевой выразительности используется в предложении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6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400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4211668" cy="50006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3. Часы были на тонком коричневом ремешке, формой напоминали кирпичик, у циферблата было торжественное выражение лица.</a:t>
            </a:r>
          </a:p>
          <a:p>
            <a:pPr>
              <a:buNone/>
            </a:pPr>
            <a:r>
              <a:rPr lang="ru-RU" sz="3200" b="1" dirty="0" smtClean="0"/>
              <a:t>4. «Папа прямо весь расцвёл».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4286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 вариант.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14811" y="1928802"/>
            <a:ext cx="4643470" cy="492919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3200" b="1" dirty="0" smtClean="0"/>
              <a:t>3. Это был светлячок – маленькая букашечка, и пел он свою незатейливую песенку о том, что видел...</a:t>
            </a:r>
          </a:p>
          <a:p>
            <a:pPr marL="457200" indent="-457200">
              <a:buNone/>
            </a:pPr>
            <a:r>
              <a:rPr lang="ru-RU" sz="3200" b="1" dirty="0" smtClean="0"/>
              <a:t>4. Цветы были такие жёлтые и свежие, как первый тёплый день!</a:t>
            </a:r>
          </a:p>
          <a:p>
            <a:pPr>
              <a:buNone/>
            </a:pPr>
            <a:r>
              <a:rPr lang="ru-RU" sz="3200" b="1" dirty="0" smtClean="0"/>
              <a:t>  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Укажите, какое средство речевой выразительности используется в предложении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6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400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4211668" cy="500063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3200" b="1" dirty="0" smtClean="0"/>
              <a:t>5.От твоего ответа зависит, будем ли мы общаться по-насто­ящему или нам придётся попрощаться раз и навсегда.</a:t>
            </a:r>
          </a:p>
          <a:p>
            <a:pPr marL="457200" indent="-457200">
              <a:buNone/>
            </a:pPr>
            <a:r>
              <a:rPr lang="ru-RU" sz="3200" b="1" dirty="0" smtClean="0"/>
              <a:t>6.Один, только один раз земля не уберегла меня...</a:t>
            </a:r>
          </a:p>
          <a:p>
            <a:pPr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4286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 вариант.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29125" y="1928802"/>
            <a:ext cx="4429156" cy="492919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sz="3200" b="1" dirty="0" smtClean="0"/>
              <a:t>5. Перерыв там всё вверх дном, я в самом дальнем углу в пыльном мешке из-под картошки нашёл игрушку. </a:t>
            </a:r>
          </a:p>
          <a:p>
            <a:pPr marL="457200" indent="-457200">
              <a:buNone/>
            </a:pPr>
            <a:r>
              <a:rPr lang="ru-RU" sz="3200" b="1" dirty="0" smtClean="0"/>
              <a:t>6.  Я пустил голубка с балкона, и ветер схватил и унёс его за тополя.</a:t>
            </a:r>
          </a:p>
          <a:p>
            <a:pPr>
              <a:buNone/>
            </a:pPr>
            <a:r>
              <a:rPr lang="ru-RU" sz="3200" b="1" dirty="0" smtClean="0"/>
              <a:t>  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Укажите, какое средство речевой выразительности используется в предложении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6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400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4211668" cy="500063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sz="3200" b="1" dirty="0" smtClean="0"/>
              <a:t>7. – Не нашла места в зале? – задумчиво произнесла я. – Если бы ты нашла его у себя в сердце...</a:t>
            </a:r>
          </a:p>
          <a:p>
            <a:pPr marL="457200" indent="-457200">
              <a:buNone/>
            </a:pPr>
            <a:r>
              <a:rPr lang="ru-RU" sz="3200" b="1" dirty="0" smtClean="0"/>
              <a:t>8. Она была тоненькая, курносая, с коротки­ми и растрёпанными, как у мальчишки, волосами.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4286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 вариант.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00562" y="1928802"/>
            <a:ext cx="4643437" cy="492919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3200" b="1" dirty="0" smtClean="0"/>
              <a:t>7. Вся встреча с </a:t>
            </a:r>
            <a:r>
              <a:rPr lang="ru-RU" sz="3200" b="1" dirty="0" err="1" smtClean="0"/>
              <a:t>Алкой</a:t>
            </a:r>
            <a:r>
              <a:rPr lang="ru-RU" sz="3200" b="1" dirty="0" smtClean="0"/>
              <a:t> Ивановой пронеслась в смятенной душе Андрейки, словно вихрь.</a:t>
            </a:r>
          </a:p>
          <a:p>
            <a:pPr marL="457200" indent="-457200">
              <a:buNone/>
            </a:pPr>
            <a:r>
              <a:rPr lang="ru-RU" sz="3200" b="1" dirty="0" smtClean="0"/>
              <a:t>8. А в глубине террасы стоял Лёня, и сердце его сдавливала боль.</a:t>
            </a:r>
            <a:endParaRPr lang="ru-RU" sz="3200" dirty="0" smtClean="0"/>
          </a:p>
          <a:p>
            <a:pPr marL="457200" indent="-457200">
              <a:buAutoNum type="arabicPeriod"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   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Укажите, какое средство речевой выразительности используется в предложении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6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400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4211668" cy="50006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9. А Вовка от стыда готов был провалиться сквозь землю. </a:t>
            </a:r>
          </a:p>
          <a:p>
            <a:pPr>
              <a:buNone/>
            </a:pPr>
            <a:r>
              <a:rPr lang="ru-RU" sz="2800" b="1" dirty="0" smtClean="0"/>
              <a:t>10. Но вот наступило такое утро, когда все окна были в извилистых водяных дорожках, а дождь заколачивал и заколачивал что-то в крышу...</a:t>
            </a:r>
            <a:endParaRPr lang="ru-RU" sz="2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4286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 вариант.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213255" cy="4929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9. Там стояла бывшая барская контора, которая смотрела на прохожих пугающе чёрными пустыми окнами.  </a:t>
            </a:r>
          </a:p>
          <a:p>
            <a:pPr>
              <a:buNone/>
            </a:pPr>
            <a:r>
              <a:rPr lang="ru-RU" sz="2800" b="1" dirty="0" smtClean="0"/>
              <a:t>10. Она уже не ласкалась униженно, она просто ждала, не сводя с женщины глаз.</a:t>
            </a:r>
          </a:p>
          <a:p>
            <a:pPr>
              <a:buNone/>
            </a:pP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   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                Проверяем!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5000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 вариант.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785794"/>
            <a:ext cx="4040188" cy="58579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Эпитет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Сравнение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Олицетворение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Метафора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Фразеологизм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Олицетворение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Метафора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Сравнение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Фразеологизм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Олицетворение</a:t>
            </a:r>
          </a:p>
          <a:p>
            <a:pPr marL="457200" indent="-457200">
              <a:buNone/>
            </a:pP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42919"/>
            <a:ext cx="4041775" cy="57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 вариант.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785794"/>
            <a:ext cx="4041775" cy="58579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Фразеологизм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Метафора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Эпитет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Сравнение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Фразеологизм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Олицетворение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Сравнение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Метафора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Олицетворение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Фразеологизм</a:t>
            </a:r>
          </a:p>
          <a:p>
            <a:pPr marL="457200" indent="-45720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42918"/>
            <a:ext cx="8678768" cy="62150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варианте ответа средством выразительности речи является 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 Модель атома с серебристым ядром и укреплёнными на проволочных орбитах электронами стояла на покосившейся полке, которую поддерживала Зиночка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Крючкова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маленькая и очень гордая девочка с острым личиком.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Молоток перехватил стройный гигант в тренировочных брюках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Вахтанг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И вдруг в луче света, падавшего из окна, Лёша увидел новенькую.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Постепенно Лёша понял, что оркестр исполняет не такую уж трудную мелодию, что в ней возможны некоторые вольности и что он, Лёша, тоже вполне на уровне.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изображение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неодушевлённых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они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наделяются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живых существ даром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мыслить и чувствовать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чём ты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воешь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ночной,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чём так 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сетуешь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безумно?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Ф.Тютчев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9479" y="1044252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предложение, в котором средством выразительности речи является 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олицетворение.</a:t>
            </a: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1)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сумерки сгущались.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2) Ветер, который летел с северо-запада, не смог победить эту плотную темноту, ослабел и лег спать в сухой траве.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3) Сергей шёл и думал, что заблудиться ночью в степи в сто раз хуже, чем в лесу.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4) Он горел неподвижно, словно где-то далеко светилось окошко.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Образное определение;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слово,</a:t>
            </a: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определяющее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подчёркивающее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свойства.</a:t>
            </a:r>
          </a:p>
          <a:p>
            <a:pPr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Отговорила роща 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золотая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Берёзовым 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весёлым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языком.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1140</Words>
  <Application>Microsoft Office PowerPoint</Application>
  <PresentationFormat>Экран (4:3)</PresentationFormat>
  <Paragraphs>388</Paragraphs>
  <Slides>59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4" baseType="lpstr">
      <vt:lpstr>Aharoni</vt:lpstr>
      <vt:lpstr>Arial</vt:lpstr>
      <vt:lpstr>Calibri</vt:lpstr>
      <vt:lpstr>Times New Roman</vt:lpstr>
      <vt:lpstr>Тема Office</vt:lpstr>
      <vt:lpstr>Изобразительно-выразительные средства языка.</vt:lpstr>
      <vt:lpstr>Теоретические сведения.</vt:lpstr>
      <vt:lpstr>Средства выразительности речи</vt:lpstr>
      <vt:lpstr>Метафора, развёрнутая метафора.</vt:lpstr>
      <vt:lpstr>Метафора</vt:lpstr>
      <vt:lpstr>Задание</vt:lpstr>
      <vt:lpstr>Олицетворение</vt:lpstr>
      <vt:lpstr>Задание</vt:lpstr>
      <vt:lpstr>Эпитет</vt:lpstr>
      <vt:lpstr>Задание</vt:lpstr>
      <vt:lpstr>Сравнение.</vt:lpstr>
      <vt:lpstr>Задание</vt:lpstr>
      <vt:lpstr>Задание</vt:lpstr>
      <vt:lpstr>Гипербола </vt:lpstr>
      <vt:lpstr>Задание</vt:lpstr>
      <vt:lpstr>Ирония</vt:lpstr>
      <vt:lpstr>Задание</vt:lpstr>
      <vt:lpstr>ЛЕКСИЧЕСКИЕ ИЗОБРАЗИТЕЛЬНО-ВЫРАЗИТЕЛЬНЫЕ СРЕДСТВА ЯЗЫКА: </vt:lpstr>
      <vt:lpstr>Лексика разговорного стиля</vt:lpstr>
      <vt:lpstr>Задание</vt:lpstr>
      <vt:lpstr>Лексика просторечная</vt:lpstr>
      <vt:lpstr>Задание</vt:lpstr>
      <vt:lpstr>Фразеологизмы  </vt:lpstr>
      <vt:lpstr>Задание</vt:lpstr>
      <vt:lpstr>Задание</vt:lpstr>
      <vt:lpstr>Антитеза, или противопоставление</vt:lpstr>
      <vt:lpstr>Задание</vt:lpstr>
      <vt:lpstr>Задание</vt:lpstr>
      <vt:lpstr>Презентация PowerPoint</vt:lpstr>
      <vt:lpstr>Презентация PowerPoint</vt:lpstr>
      <vt:lpstr>Укажите предложение, в котором средством выразительности речи является  метафора. </vt:lpstr>
      <vt:lpstr>Презентация PowerPoint</vt:lpstr>
      <vt:lpstr>Укажите предложение, в котором средством выразительности речи является эпитет.</vt:lpstr>
      <vt:lpstr>В каком варианте ответа средством выразительности речи является гипербола? </vt:lpstr>
      <vt:lpstr>Укажите предложение, в котором средством выразительности речи является эпитет. </vt:lpstr>
      <vt:lpstr>Укажите предложение, в котором средством выразительности речи является фразеологизм. </vt:lpstr>
      <vt:lpstr>Укажите предложение, в котором средством выразительности речи является метафора. </vt:lpstr>
      <vt:lpstr>Укажите предложение, в котором средством выразительности речи является фразеологизм. </vt:lpstr>
      <vt:lpstr>Укажите предложение, в котором средством выразительности является фразеологизм. </vt:lpstr>
      <vt:lpstr>Укажите предложение, в котором средством выразительности речи является метафора. </vt:lpstr>
      <vt:lpstr>Укажите предложение, в котором средством выразительности речи является олицетворение. </vt:lpstr>
      <vt:lpstr>Укажите предложение, в котором средством выразительности речи является метафора. </vt:lpstr>
      <vt:lpstr>Укажите предложение, в котором средством выразительности речи является эпитет. </vt:lpstr>
      <vt:lpstr>Укажите вариант ответа, в котором средством выразительности речи является метафора. </vt:lpstr>
      <vt:lpstr>Укажите, какое средство речевой выразительности используется в предложении: «Он не умел играть в волейбол, плавать диковинным стилем баттерфляй и бегать на лыжах так хорошо, как умела мама». </vt:lpstr>
      <vt:lpstr>Укажите вариант ответа, в котором средством выразительности речи является метафора. </vt:lpstr>
      <vt:lpstr>Укажите предложение, в котором средством выразительности речи является метафора.</vt:lpstr>
      <vt:lpstr>Укажите предложение, в котором средством выразительности речи является эпитет.</vt:lpstr>
      <vt:lpstr>Укажите предложение, в котором средством выразительности речи является эпитет. </vt:lpstr>
      <vt:lpstr>Укажите, какое средство речевой выразительности используется в предложении: «Но хорошо было сидеть в кресле у широкого, будто киноэкран, иллюминатора, смотреть, как серый простор беспрестанно катит навстречу пенные валы, как в настоящем море...» </vt:lpstr>
      <vt:lpstr>Укажите предложение, в котором средством выразительности речи является фразеологизм. </vt:lpstr>
      <vt:lpstr>Укажите предложение, в котором  не использован фразеологизм. </vt:lpstr>
      <vt:lpstr>Презентация PowerPoint</vt:lpstr>
      <vt:lpstr>Укажите, какое средство речевой выразительности используется в предложении</vt:lpstr>
      <vt:lpstr>Укажите, какое средство речевой выразительности используется в предложении</vt:lpstr>
      <vt:lpstr>Укажите, какое средство речевой выразительности используется в предложении</vt:lpstr>
      <vt:lpstr>Укажите, какое средство речевой выразительности используется в предложении</vt:lpstr>
      <vt:lpstr>Укажите, какое средство речевой выразительности используется в предложении</vt:lpstr>
      <vt:lpstr>                Проверяем!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user</cp:lastModifiedBy>
  <cp:revision>66</cp:revision>
  <dcterms:created xsi:type="dcterms:W3CDTF">2017-08-09T18:21:21Z</dcterms:created>
  <dcterms:modified xsi:type="dcterms:W3CDTF">2020-05-25T19:06:12Z</dcterms:modified>
</cp:coreProperties>
</file>