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7" r:id="rId9"/>
    <p:sldId id="262" r:id="rId10"/>
    <p:sldId id="263" r:id="rId11"/>
    <p:sldId id="264" r:id="rId12"/>
    <p:sldId id="265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4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14401"/>
            <a:ext cx="7772400" cy="2686050"/>
          </a:xfrm>
        </p:spPr>
        <p:txBody>
          <a:bodyPr>
            <a:normAutofit/>
          </a:bodyPr>
          <a:lstStyle/>
          <a:p>
            <a:r>
              <a:rPr lang="ru-RU" dirty="0" smtClean="0"/>
              <a:t>Экономическое развитие России во второй половине </a:t>
            </a:r>
            <a:r>
              <a:rPr lang="en-US" dirty="0" smtClean="0"/>
              <a:t>XIX </a:t>
            </a:r>
            <a:r>
              <a:rPr lang="ru-RU" dirty="0" smtClean="0"/>
              <a:t>– начале </a:t>
            </a:r>
            <a:r>
              <a:rPr lang="en-US" dirty="0" smtClean="0"/>
              <a:t>XX</a:t>
            </a:r>
            <a:r>
              <a:rPr lang="ru-RU" dirty="0" smtClean="0"/>
              <a:t>века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9 класс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Самостоятельная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1.      М.Н. Катков и К.П. Победоносцев принадлежали к общественному лагерю: а) народников  б) либералов  в) консерваторов  г) революционеров    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2.        Кто был сторонником пролетарской революции:     </a:t>
            </a:r>
          </a:p>
          <a:p>
            <a:pPr>
              <a:buNone/>
            </a:pPr>
            <a:r>
              <a:rPr lang="ru-RU" sz="1800" dirty="0" smtClean="0"/>
              <a:t>           а) народники   б) марксисты    в) консерваторы   г) либералы      </a:t>
            </a:r>
          </a:p>
          <a:p>
            <a:pPr>
              <a:buNone/>
            </a:pPr>
            <a:endParaRPr lang="ru-RU" sz="1800" dirty="0" smtClean="0"/>
          </a:p>
          <a:p>
            <a:pPr>
              <a:buAutoNum type="arabicPeriod" startAt="3"/>
            </a:pPr>
            <a:r>
              <a:rPr lang="ru-RU" sz="1800" dirty="0" smtClean="0"/>
              <a:t>Назовите лишнее:  первыми </a:t>
            </a:r>
            <a:r>
              <a:rPr lang="ru-RU" sz="1800" dirty="0" err="1" smtClean="0"/>
              <a:t>маркситами</a:t>
            </a:r>
            <a:r>
              <a:rPr lang="ru-RU" sz="1800" dirty="0" smtClean="0"/>
              <a:t> в России были:  а)  В. Плеханов,       б)  М. Бакунин,   в) В. Засулич    г) В. Ульянов      </a:t>
            </a:r>
          </a:p>
          <a:p>
            <a:pPr>
              <a:buAutoNum type="arabicPeriod" startAt="3"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4.     Из какого произведения эта цитата?   «Но буржуазия не только выковала оружие, несущее ей смерть; она породила и людей, которые направят против нее это оружие, – современных рабочих, пролетариев.»   </a:t>
            </a:r>
          </a:p>
          <a:p>
            <a:pPr>
              <a:buNone/>
            </a:pPr>
            <a:r>
              <a:rPr lang="ru-RU" sz="1800" dirty="0" smtClean="0"/>
              <a:t>        а) Катехизис революционера С. Нечаева   б)   </a:t>
            </a:r>
            <a:r>
              <a:rPr lang="ru-RU" sz="1800" dirty="0" err="1" smtClean="0"/>
              <a:t>Пограмма</a:t>
            </a:r>
            <a:r>
              <a:rPr lang="ru-RU" sz="1800" dirty="0" smtClean="0"/>
              <a:t> « Земли и воли»    в) Манифест коммунистической партии    г) Конституции Н. Муравьёва</a:t>
            </a:r>
          </a:p>
          <a:p>
            <a:pPr>
              <a:buAutoNum type="arabicPeriod" startAt="3"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Самостоятельная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1800" dirty="0" smtClean="0"/>
              <a:t>5. Как назывался государственный орган, созданный Александром </a:t>
            </a:r>
            <a:r>
              <a:rPr lang="en-US" sz="1800" dirty="0" smtClean="0"/>
              <a:t>III </a:t>
            </a:r>
            <a:r>
              <a:rPr lang="ru-RU" sz="1800" dirty="0" smtClean="0"/>
              <a:t> и следивший за выполнением рабочего законодательства:     </a:t>
            </a:r>
          </a:p>
          <a:p>
            <a:pPr>
              <a:buNone/>
            </a:pPr>
            <a:r>
              <a:rPr lang="ru-RU" sz="1800" dirty="0" smtClean="0"/>
              <a:t>       а) заводские комитеты   б) фабричные инспекции в)  государственные комиссии  г) трудовые уполномоченные   </a:t>
            </a:r>
          </a:p>
          <a:p>
            <a:pPr>
              <a:buNone/>
            </a:pPr>
            <a:endParaRPr lang="ru-RU" sz="1800" dirty="0" smtClean="0"/>
          </a:p>
          <a:p>
            <a:pPr>
              <a:buAutoNum type="arabicPeriod" startAt="6"/>
            </a:pPr>
            <a:r>
              <a:rPr lang="ru-RU" sz="1800" dirty="0" smtClean="0"/>
              <a:t>Назовите лишнее: мероприятия Александра </a:t>
            </a:r>
            <a:r>
              <a:rPr lang="en-US" sz="1800" dirty="0" smtClean="0"/>
              <a:t>III </a:t>
            </a:r>
            <a:r>
              <a:rPr lang="ru-RU" sz="1800" dirty="0" smtClean="0"/>
              <a:t> для решения крестьянского вопроса: </a:t>
            </a:r>
          </a:p>
          <a:p>
            <a:pPr>
              <a:buNone/>
            </a:pPr>
            <a:r>
              <a:rPr lang="ru-RU" sz="1800" dirty="0" smtClean="0"/>
              <a:t>         а) разрешение крестьянам переселяться за Урал   б) снижение выкупных платежей на 1 рубль     в) изъятие части помещичьих земель в пользу общин    г) отмена подушной подати      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7. Назовите лишнее: экономические требования рабочего класса – это</a:t>
            </a:r>
          </a:p>
          <a:p>
            <a:pPr>
              <a:buNone/>
            </a:pPr>
            <a:r>
              <a:rPr lang="ru-RU" sz="1800" dirty="0" smtClean="0"/>
              <a:t>        а) повышение заработной платы  б) уничтожения самодержавия   в) отмена штрафов   г) уменьшение рабочего дня    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Самостоятельная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1800" dirty="0" smtClean="0"/>
              <a:t>8. В 1885 году состоялась Морозовская стачка – самое крупное выступление </a:t>
            </a:r>
            <a:r>
              <a:rPr lang="ru-RU" sz="1800" dirty="0" smtClean="0"/>
              <a:t>рабочих </a:t>
            </a:r>
            <a:r>
              <a:rPr lang="ru-RU" sz="1800" dirty="0" smtClean="0"/>
              <a:t>в России на тот момент. Она так называлась     </a:t>
            </a:r>
          </a:p>
          <a:p>
            <a:pPr>
              <a:buNone/>
            </a:pPr>
            <a:r>
              <a:rPr lang="ru-RU" sz="1800" dirty="0" smtClean="0"/>
              <a:t>   а) по имени владельца мануфактуры   б) по имени рабочего лидера стачки  в) по имени мастера, против которого выступили рабочие    г) по имени председателя суда присяжных, оправдавших рабочих на суде    </a:t>
            </a:r>
          </a:p>
          <a:p>
            <a:pPr>
              <a:buNone/>
            </a:pPr>
            <a:endParaRPr lang="ru-RU" sz="1800" dirty="0" smtClean="0"/>
          </a:p>
          <a:p>
            <a:pPr>
              <a:buAutoNum type="arabicPeriod" startAt="9"/>
            </a:pPr>
            <a:r>
              <a:rPr lang="ru-RU" sz="1800" dirty="0" smtClean="0"/>
              <a:t>Александр Ульянов, брат Ленина, казнённый в 1887 году был: а) марксистом  б) народником    в) либералом    г) консерватором     </a:t>
            </a:r>
          </a:p>
          <a:p>
            <a:pPr marL="514350" indent="-514350">
              <a:buNone/>
            </a:pPr>
            <a:endParaRPr lang="ru-RU" sz="1800" dirty="0" smtClean="0"/>
          </a:p>
          <a:p>
            <a:pPr marL="514350" indent="-514350">
              <a:buNone/>
            </a:pPr>
            <a:r>
              <a:rPr lang="ru-RU" sz="1800" dirty="0" smtClean="0"/>
              <a:t>10. Укажите лишнее : первые марксисты в России  стремились:           </a:t>
            </a:r>
          </a:p>
          <a:p>
            <a:pPr marL="514350" indent="-514350">
              <a:buNone/>
            </a:pPr>
            <a:r>
              <a:rPr lang="ru-RU" sz="1800" dirty="0" smtClean="0"/>
              <a:t>       а) разъяснить рабочим идеи пролетарской революции   б) соединить рабочее забастовочное движение с революционной теорией    в) убедить рабочих выдвигать политические требования    г) поднять рабочих на бунт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6764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400" dirty="0" smtClean="0"/>
              <a:t>1.Прочитать текст параграфов №№ 24 и 25 и ответить на вопросы и задания устно.  </a:t>
            </a:r>
          </a:p>
          <a:p>
            <a:pPr>
              <a:buNone/>
            </a:pPr>
            <a:r>
              <a:rPr lang="ru-RU" sz="2400" dirty="0" smtClean="0"/>
              <a:t>2. Выучить материал по презентациям на сайте « Общественное     движение» и «Экономическое развитие России» в конце </a:t>
            </a:r>
            <a:r>
              <a:rPr lang="en-US" sz="2400" dirty="0" smtClean="0"/>
              <a:t>XIX </a:t>
            </a:r>
            <a:r>
              <a:rPr lang="ru-RU" sz="2400" dirty="0" smtClean="0"/>
              <a:t>века  </a:t>
            </a:r>
          </a:p>
          <a:p>
            <a:pPr>
              <a:buNone/>
            </a:pPr>
            <a:r>
              <a:rPr lang="ru-RU" sz="2400" dirty="0" smtClean="0"/>
              <a:t>3. Подготовиться к проверочной по этим темам к  12 мая !    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Ответы: В Б Б В  Б </a:t>
            </a:r>
            <a:r>
              <a:rPr lang="ru-RU" sz="2400" smtClean="0"/>
              <a:t>В Б  </a:t>
            </a:r>
            <a:r>
              <a:rPr lang="ru-RU" sz="2400" dirty="0" smtClean="0"/>
              <a:t>А Б Г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Два пути в сельском хозяйстве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/>
              <a:t>1.Первый путь осуществился в Америке</a:t>
            </a:r>
            <a:r>
              <a:rPr lang="ru-RU" sz="2000" dirty="0" smtClean="0"/>
              <a:t>, где по закону о гомстедах каждый мог свободно приобрести 10 акров земли в собственность  Такой хозяин быстро становился фермером, покупая сельхозтехнику и используя наёмный труд      </a:t>
            </a:r>
          </a:p>
          <a:p>
            <a:pPr marL="457200" indent="-457200">
              <a:buAutoNum type="arabicPeriod" startAt="2"/>
            </a:pPr>
            <a:r>
              <a:rPr lang="ru-RU" sz="2000" b="1" dirty="0" smtClean="0"/>
              <a:t>Второй путь получил название Прусского. Или помещичь</a:t>
            </a:r>
            <a:r>
              <a:rPr lang="ru-RU" sz="2000" dirty="0" smtClean="0"/>
              <a:t>его. Он означал, что сами землевладельцы не занимаются предпринимательством, а сдают в аренду земли крестьянам. Высокая арендная плата не позволяла быстро развивать сельское хозяйство и приводила к разорению массу крестьян и расслоению в деревне. </a:t>
            </a:r>
          </a:p>
          <a:p>
            <a:pPr marL="457200" indent="-457200">
              <a:buAutoNum type="arabicPeriod" startAt="2"/>
            </a:pPr>
            <a:r>
              <a:rPr lang="ru-RU" sz="2000" dirty="0" smtClean="0"/>
              <a:t> В России после 1861 года  у №0 тысяч помещиков было в руках 70 </a:t>
            </a:r>
            <a:r>
              <a:rPr lang="ru-RU" sz="2000" dirty="0" err="1" smtClean="0"/>
              <a:t>млн</a:t>
            </a:r>
            <a:r>
              <a:rPr lang="ru-RU" sz="2000" dirty="0" smtClean="0"/>
              <a:t> десятин земли, а 10 </a:t>
            </a:r>
            <a:r>
              <a:rPr lang="ru-RU" sz="2000" dirty="0" err="1" smtClean="0"/>
              <a:t>млн</a:t>
            </a:r>
            <a:r>
              <a:rPr lang="ru-RU" sz="2000" dirty="0" smtClean="0"/>
              <a:t> крестьян владели 75 </a:t>
            </a:r>
            <a:r>
              <a:rPr lang="ru-RU" sz="2000" dirty="0" err="1" smtClean="0"/>
              <a:t>млн</a:t>
            </a:r>
            <a:r>
              <a:rPr lang="ru-RU" sz="2000" dirty="0" smtClean="0"/>
              <a:t> десятин. Понятно, какой путь был уготован России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Аграрное </a:t>
            </a:r>
            <a:r>
              <a:rPr lang="ru-RU" dirty="0" err="1" smtClean="0"/>
              <a:t>пернаселение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000" dirty="0" smtClean="0"/>
              <a:t>С середины </a:t>
            </a:r>
            <a:r>
              <a:rPr lang="en-US" sz="2000" dirty="0" smtClean="0"/>
              <a:t>XIX </a:t>
            </a:r>
            <a:r>
              <a:rPr lang="ru-RU" sz="2000" dirty="0" smtClean="0"/>
              <a:t> века население России быстро росло благодаря реформам в деревне и развитию медицины</a:t>
            </a:r>
            <a:r>
              <a:rPr lang="ru-RU" dirty="0" smtClean="0"/>
              <a:t>. </a:t>
            </a:r>
            <a:r>
              <a:rPr lang="ru-RU" sz="2000" dirty="0" smtClean="0"/>
              <a:t>Но земли у крестьян больше не становилось и арендовать её у помещика было очень дорого</a:t>
            </a:r>
            <a:r>
              <a:rPr lang="ru-RU" sz="2000" b="1" dirty="0" smtClean="0"/>
              <a:t>.   Если в 1860-е годы средний душевой надел составлял 4-5 десятин, то уже к концу века он уменьшился до 2-3 десятин. Конечно</a:t>
            </a:r>
            <a:r>
              <a:rPr lang="ru-RU" sz="2000" dirty="0" smtClean="0"/>
              <a:t>, община арендовала у помещиков часть их земли, но платила часто не деньгами, а </a:t>
            </a:r>
            <a:r>
              <a:rPr lang="ru-RU" sz="2000" b="1" dirty="0" smtClean="0"/>
              <a:t>«отработкой», работая на помещичьей земле</a:t>
            </a:r>
            <a:r>
              <a:rPr lang="ru-RU" sz="2000" dirty="0" smtClean="0"/>
              <a:t>. Урожаи были низкие как у самих крестьян, так и у помещиков.  Техники покупалось мало. Хлеб был основой экспорта России и помещики в основном жили за счёт продажи хлеба из своих поместий.  </a:t>
            </a:r>
          </a:p>
          <a:p>
            <a:pPr>
              <a:buNone/>
            </a:pPr>
            <a:r>
              <a:rPr lang="ru-RU" sz="2000" dirty="0" smtClean="0"/>
              <a:t> В деревне быстро шёл процесс расслоения крестьян на кулаков и бедняков.  Было распространено </a:t>
            </a:r>
            <a:r>
              <a:rPr lang="ru-RU" sz="2000" b="1" dirty="0" smtClean="0"/>
              <a:t>«отходничество</a:t>
            </a:r>
            <a:r>
              <a:rPr lang="ru-RU" sz="2000" dirty="0" smtClean="0"/>
              <a:t>». Некоторые уходили в город насовсем. Т. О. сельское хозяйство все же шло по пути капитализма, но медленно и мучительно</a:t>
            </a:r>
            <a:r>
              <a:rPr lang="ru-RU" sz="2000" b="1" dirty="0" smtClean="0"/>
              <a:t>.( </a:t>
            </a:r>
            <a:r>
              <a:rPr lang="ru-RU" sz="2000" b="1" dirty="0" err="1" smtClean="0"/>
              <a:t>раскрестьянивание</a:t>
            </a:r>
            <a:r>
              <a:rPr lang="ru-RU" sz="2000" dirty="0" smtClean="0"/>
              <a:t>)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Сохранение общины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Крестьяне тоже продавали хлеб, но часто за счёт недоедания. В общине выделяются крепкие хозяева и батраки. ( см. иллюстрацию на </a:t>
            </a:r>
            <a:r>
              <a:rPr lang="ru-RU" sz="2000" dirty="0" err="1" smtClean="0"/>
              <a:t>стр</a:t>
            </a:r>
            <a:r>
              <a:rPr lang="ru-RU" sz="2000" dirty="0" smtClean="0"/>
              <a:t> 208) Часто таких кулаков называли « мироеды». Оплата труда была очень низкой, так как бедняков было много. </a:t>
            </a:r>
            <a:r>
              <a:rPr lang="ru-RU" sz="2000" b="1" dirty="0" smtClean="0"/>
              <a:t>Правительство стремилось сохранить общину. Продавать свой надел вне общины было нельзя</a:t>
            </a:r>
            <a:r>
              <a:rPr lang="ru-RU" sz="2000" dirty="0" smtClean="0"/>
              <a:t>. Община помогала правительству взимать налоги с крестьян по «круговой поруке», следить за порядком. По – прежнему были земельные переделы в общинах через каждые 6 или 12 лет, но зажиточные умудрялись всегда получить лучшие куски.  </a:t>
            </a:r>
          </a:p>
          <a:p>
            <a:pPr>
              <a:buNone/>
            </a:pPr>
            <a:r>
              <a:rPr lang="ru-RU" sz="2000" b="1" dirty="0" smtClean="0"/>
              <a:t>    отработки </a:t>
            </a:r>
            <a:r>
              <a:rPr lang="ru-RU" sz="2000" dirty="0" smtClean="0"/>
              <a:t>– аренда земли помещика при оплате своим трудом.  </a:t>
            </a:r>
          </a:p>
          <a:p>
            <a:pPr>
              <a:buNone/>
            </a:pPr>
            <a:r>
              <a:rPr lang="ru-RU" sz="2000" dirty="0" smtClean="0"/>
              <a:t>  </a:t>
            </a:r>
            <a:r>
              <a:rPr lang="ru-RU" sz="2000" b="1" dirty="0" smtClean="0"/>
              <a:t>испольщина</a:t>
            </a:r>
            <a:r>
              <a:rPr lang="ru-RU" sz="2000" dirty="0" smtClean="0"/>
              <a:t> ( исполу – пополам) – аренда земли за половину крестьянского урожая. </a:t>
            </a:r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Завершение промышленного переворота в России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 </a:t>
            </a:r>
            <a:r>
              <a:rPr lang="ru-RU" sz="2000" b="1" dirty="0" smtClean="0"/>
              <a:t>Промышленный переворот в России начался при Николае </a:t>
            </a:r>
            <a:r>
              <a:rPr lang="en-US" sz="2000" dirty="0" smtClean="0"/>
              <a:t>I</a:t>
            </a:r>
            <a:r>
              <a:rPr lang="ru-RU" sz="2000" dirty="0" smtClean="0"/>
              <a:t>.Первые железные дороги и паровозы привозились из Англии.  </a:t>
            </a:r>
          </a:p>
          <a:p>
            <a:pPr>
              <a:buNone/>
            </a:pPr>
            <a:r>
              <a:rPr lang="ru-RU" sz="2000" dirty="0" smtClean="0"/>
              <a:t> Но сам переворот растянулся и </a:t>
            </a:r>
            <a:r>
              <a:rPr lang="ru-RU" sz="2000" b="1" dirty="0" smtClean="0"/>
              <a:t>закончился только в 1890-х годах</a:t>
            </a:r>
            <a:r>
              <a:rPr lang="ru-RU" sz="2000" dirty="0" smtClean="0"/>
              <a:t>, когда в России появилось собственное </a:t>
            </a:r>
            <a:r>
              <a:rPr lang="ru-RU" sz="2000" dirty="0" err="1" smtClean="0"/>
              <a:t>станко</a:t>
            </a:r>
            <a:r>
              <a:rPr lang="ru-RU" sz="2000" dirty="0" smtClean="0"/>
              <a:t>- и машиностроение. </a:t>
            </a:r>
          </a:p>
          <a:p>
            <a:pPr>
              <a:buNone/>
            </a:pPr>
            <a:r>
              <a:rPr lang="ru-RU" sz="2000" dirty="0" smtClean="0"/>
              <a:t>  В России  быстрее всего развивались отрасли лёгкой промышленности – пищевая, текстильная и перерабатывающая.  </a:t>
            </a:r>
          </a:p>
          <a:p>
            <a:pPr>
              <a:buNone/>
            </a:pPr>
            <a:r>
              <a:rPr lang="ru-RU" sz="2000" dirty="0" smtClean="0"/>
              <a:t>  Но в 90-е годы Россия </a:t>
            </a:r>
            <a:r>
              <a:rPr lang="ru-RU" sz="2000" b="1" dirty="0" smtClean="0"/>
              <a:t>выходит на первое место в мире по тем</a:t>
            </a:r>
            <a:r>
              <a:rPr lang="ru-RU" sz="2000" dirty="0" smtClean="0"/>
              <a:t>пам развития тяжёлой промышленности. Активно при Александре </a:t>
            </a:r>
            <a:r>
              <a:rPr lang="en-US" sz="2000" dirty="0" smtClean="0"/>
              <a:t>III </a:t>
            </a:r>
            <a:r>
              <a:rPr lang="ru-RU" sz="2000" dirty="0" smtClean="0"/>
              <a:t>ведётся </a:t>
            </a:r>
            <a:r>
              <a:rPr lang="ru-RU" sz="2000" b="1" dirty="0" smtClean="0"/>
              <a:t>железнодорожное строительство</a:t>
            </a:r>
            <a:r>
              <a:rPr lang="ru-RU" sz="2000" dirty="0" smtClean="0"/>
              <a:t>. Особенность России заключалась в том, что государство вкладывало огромные средства в развитие железных дорог, но подряды исполнялись частными компаниями . В результате стоимость строительства была в разы выше, чем в странах Европы, а зарплаты рабочих – крайне низкими.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А.Н. Некрасов</a:t>
            </a:r>
            <a:r>
              <a:rPr lang="en-US" dirty="0" smtClean="0"/>
              <a:t> </a:t>
            </a:r>
            <a:r>
              <a:rPr lang="ru-RU" dirty="0" smtClean="0"/>
              <a:t>« </a:t>
            </a:r>
            <a:r>
              <a:rPr lang="ru-RU" smtClean="0"/>
              <a:t>Железная дорога»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191000" cy="4525963"/>
          </a:xfrm>
        </p:spPr>
        <p:txBody>
          <a:bodyPr>
            <a:normAutofit fontScale="25000" lnSpcReduction="20000"/>
          </a:bodyPr>
          <a:lstStyle/>
          <a:p>
            <a:r>
              <a:rPr lang="ru-RU" sz="6400" dirty="0" smtClean="0"/>
              <a:t>Добрый папаша! К чему в обаянии</a:t>
            </a:r>
          </a:p>
          <a:p>
            <a:r>
              <a:rPr lang="ru-RU" sz="6400" dirty="0" smtClean="0"/>
              <a:t> Умного Ваню держать? </a:t>
            </a:r>
          </a:p>
          <a:p>
            <a:r>
              <a:rPr lang="ru-RU" sz="6400" dirty="0" smtClean="0"/>
              <a:t>Вы мне позвольте при лунном сиянии</a:t>
            </a:r>
          </a:p>
          <a:p>
            <a:r>
              <a:rPr lang="ru-RU" sz="6400" dirty="0" smtClean="0"/>
              <a:t> Правду ему показать. </a:t>
            </a:r>
          </a:p>
          <a:p>
            <a:r>
              <a:rPr lang="ru-RU" sz="6400" dirty="0" smtClean="0"/>
              <a:t>Труд этот, Ваня, был страшно громаден –</a:t>
            </a:r>
          </a:p>
          <a:p>
            <a:r>
              <a:rPr lang="ru-RU" sz="6400" dirty="0" smtClean="0"/>
              <a:t> Не по плечу одному! </a:t>
            </a:r>
          </a:p>
          <a:p>
            <a:r>
              <a:rPr lang="ru-RU" sz="6400" dirty="0" smtClean="0"/>
              <a:t>В мире есть царь: этот царь беспощаден,</a:t>
            </a:r>
          </a:p>
          <a:p>
            <a:r>
              <a:rPr lang="ru-RU" sz="6400" dirty="0" smtClean="0"/>
              <a:t> Голод названье ему.</a:t>
            </a:r>
          </a:p>
          <a:p>
            <a:r>
              <a:rPr lang="ru-RU" sz="6400" dirty="0" smtClean="0"/>
              <a:t> Водит он армии; в море судами</a:t>
            </a:r>
          </a:p>
          <a:p>
            <a:r>
              <a:rPr lang="ru-RU" sz="6400" dirty="0" smtClean="0"/>
              <a:t> Правит; в артели сгоняет людей,</a:t>
            </a:r>
          </a:p>
          <a:p>
            <a:r>
              <a:rPr lang="ru-RU" sz="6400" dirty="0" smtClean="0"/>
              <a:t> Ходит за плугом, стоит за плечами</a:t>
            </a:r>
          </a:p>
          <a:p>
            <a:r>
              <a:rPr lang="ru-RU" sz="6400" dirty="0" smtClean="0"/>
              <a:t> </a:t>
            </a:r>
            <a:r>
              <a:rPr lang="ru-RU" sz="6400" dirty="0" err="1" smtClean="0"/>
              <a:t>Каменотесцев</a:t>
            </a:r>
            <a:r>
              <a:rPr lang="ru-RU" sz="6400" dirty="0" smtClean="0"/>
              <a:t>, ткачей.</a:t>
            </a:r>
          </a:p>
          <a:p>
            <a:r>
              <a:rPr lang="ru-RU" sz="6400" dirty="0" smtClean="0"/>
              <a:t> Он-то согнал сюда массы народные. </a:t>
            </a:r>
          </a:p>
          <a:p>
            <a:r>
              <a:rPr lang="ru-RU" sz="6400" dirty="0" smtClean="0"/>
              <a:t>Многие - в страшной борьбе,</a:t>
            </a:r>
          </a:p>
          <a:p>
            <a:r>
              <a:rPr lang="ru-RU" sz="6400" dirty="0" smtClean="0"/>
              <a:t> В жизни воззвав эти дебри бесплодные,</a:t>
            </a:r>
          </a:p>
          <a:p>
            <a:r>
              <a:rPr lang="ru-RU" sz="6400" dirty="0" smtClean="0"/>
              <a:t> Гроб обрели здесь себе. </a:t>
            </a:r>
          </a:p>
          <a:p>
            <a:r>
              <a:rPr lang="ru-RU" sz="6400" dirty="0" smtClean="0"/>
              <a:t>Прямо дороженька: насыпи узкие, </a:t>
            </a:r>
          </a:p>
          <a:p>
            <a:r>
              <a:rPr lang="ru-RU" sz="6400" dirty="0" smtClean="0"/>
              <a:t>Столбики, рельсы, мосты. </a:t>
            </a:r>
          </a:p>
          <a:p>
            <a:r>
              <a:rPr lang="ru-RU" sz="6400" dirty="0" smtClean="0"/>
              <a:t>А по бокам-то всё косточки русские... </a:t>
            </a:r>
          </a:p>
          <a:p>
            <a:r>
              <a:rPr lang="ru-RU" sz="6400" dirty="0" smtClean="0"/>
              <a:t>сколько их! Ванечка, знаешь ли ты?</a:t>
            </a:r>
            <a:br>
              <a:rPr lang="ru-RU" sz="6400" dirty="0" smtClean="0"/>
            </a:br>
            <a:r>
              <a:rPr lang="ru-RU" sz="6400" dirty="0" smtClean="0"/>
              <a:t/>
            </a:r>
            <a:br>
              <a:rPr lang="ru-RU" sz="6400" dirty="0" smtClean="0"/>
            </a:br>
            <a:r>
              <a:rPr lang="ru-RU" sz="6400" dirty="0" smtClean="0"/>
              <a:t/>
            </a:r>
            <a:br>
              <a:rPr lang="ru-RU" sz="6400" dirty="0" smtClean="0"/>
            </a:br>
            <a:endParaRPr lang="ru-RU" sz="6400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 descr="C:\Users\Семен\Desktop\imagesдорог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5800" y="1600200"/>
            <a:ext cx="4648200" cy="449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Модернизация  России по С. Ю Витте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000" dirty="0" smtClean="0"/>
              <a:t>С. Ю. Витте – Министр финансов России с 1892 года. Сторонник Модернизации – быстрого перехода России в индустриальное общество при активной помощи государства, т. Е. за счёт казны.  </a:t>
            </a:r>
          </a:p>
          <a:p>
            <a:pPr>
              <a:buNone/>
            </a:pPr>
            <a:r>
              <a:rPr lang="ru-RU" sz="2000" dirty="0" smtClean="0"/>
              <a:t>1.   Витте считал, что Россия должна накопить средства за счёт продажи хлеба: « Голодать будем, но хлеб вывозить будем!» – его слова. Хлеб продавался за золото, а на него можно было закупать промышленное оборудование.  </a:t>
            </a:r>
          </a:p>
          <a:p>
            <a:pPr>
              <a:buNone/>
            </a:pPr>
            <a:r>
              <a:rPr lang="ru-RU" sz="2000" dirty="0" smtClean="0"/>
              <a:t>2. Витте считал необходимым привлекать в страну иностранный капитал.</a:t>
            </a:r>
          </a:p>
          <a:p>
            <a:pPr>
              <a:buNone/>
            </a:pPr>
            <a:r>
              <a:rPr lang="ru-RU" sz="2000" dirty="0" smtClean="0"/>
              <a:t>3. Витте ввёл в России винную монополию государства, что изрядно пополняло казну.  </a:t>
            </a:r>
          </a:p>
          <a:p>
            <a:pPr>
              <a:buNone/>
            </a:pPr>
            <a:r>
              <a:rPr lang="ru-RU" sz="2000" dirty="0" smtClean="0"/>
              <a:t>4. Сторонник сокращения государственных расходов, Витте ввёл в оборот  «золотой червонец» – устойчивую валюту, призванную привлекать иностранный капитал в Россию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Сергей Юльевич Витте</a:t>
            </a:r>
            <a:endParaRPr lang="ru-RU" dirty="0"/>
          </a:p>
        </p:txBody>
      </p:sp>
      <p:pic>
        <p:nvPicPr>
          <p:cNvPr id="1026" name="Picture 2" descr="C:\Users\Семен\Desktop\imagesвитте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752600"/>
            <a:ext cx="3657600" cy="449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000" dirty="0" smtClean="0"/>
              <a:t> В конце </a:t>
            </a:r>
            <a:r>
              <a:rPr lang="en-US" sz="2000" dirty="0" smtClean="0"/>
              <a:t>XIX </a:t>
            </a:r>
            <a:r>
              <a:rPr lang="ru-RU" sz="2000" dirty="0" smtClean="0"/>
              <a:t> века Россия вступила в эпоху индустриального общества. Она не имела преимуществ передовых держав, поэтому ей приходилось их догонять, чтобы не стать  полуколонией вроде Китая.  </a:t>
            </a:r>
          </a:p>
          <a:p>
            <a:pPr>
              <a:buNone/>
            </a:pPr>
            <a:r>
              <a:rPr lang="ru-RU" sz="2000" dirty="0" smtClean="0"/>
              <a:t> Однако , не имея колоний, все ресурсы для рывка в экономике Россия должна была найти внутри страны и этим ресурсом оказалось безземельное крестьянство и бесправный рабочий класс. Именно эта </a:t>
            </a:r>
            <a:r>
              <a:rPr lang="ru-RU" sz="2000" dirty="0" err="1" smtClean="0"/>
              <a:t>сверхэксплуатация</a:t>
            </a:r>
            <a:r>
              <a:rPr lang="ru-RU" sz="2000" dirty="0" smtClean="0"/>
              <a:t> позволяла небольшому числу предпринимателей накапливать необходимый капитал. Государство поддерживало только самых крупных предпринимателей, близких к правительству.  </a:t>
            </a:r>
          </a:p>
          <a:p>
            <a:pPr>
              <a:buNone/>
            </a:pPr>
            <a:r>
              <a:rPr lang="ru-RU" sz="2000" dirty="0" smtClean="0"/>
              <a:t> Результатом такого экономического роста в промышленности ( а темпы его были выше среднемировых), стало обнищание деревни и острейшие социальные противоречия как в городе, так и в деревне. </a:t>
            </a:r>
          </a:p>
          <a:p>
            <a:pPr>
              <a:buNone/>
            </a:pPr>
            <a:r>
              <a:rPr lang="ru-RU" sz="2000" dirty="0" smtClean="0"/>
              <a:t> Страна к началу </a:t>
            </a:r>
            <a:r>
              <a:rPr lang="en-US" sz="2000" dirty="0" smtClean="0"/>
              <a:t>XX </a:t>
            </a:r>
            <a:r>
              <a:rPr lang="ru-RU" sz="2000" dirty="0" smtClean="0"/>
              <a:t>века напоминала бурлящий паровой котёл с крепко завинченной крышкой.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1405</Words>
  <PresentationFormat>Экран (4:3)</PresentationFormat>
  <Paragraphs>85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Экономическое развитие России во второй половине XIX – начале XXвека</vt:lpstr>
      <vt:lpstr>Два пути в сельском хозяйстве</vt:lpstr>
      <vt:lpstr>Аграрное пернаселение</vt:lpstr>
      <vt:lpstr>Сохранение общины</vt:lpstr>
      <vt:lpstr>Завершение промышленного переворота в России</vt:lpstr>
      <vt:lpstr>А.Н. Некрасов « Железная дорога»</vt:lpstr>
      <vt:lpstr>Модернизация  России по С. Ю Витте</vt:lpstr>
      <vt:lpstr>Сергей Юльевич Витте</vt:lpstr>
      <vt:lpstr>Выводы </vt:lpstr>
      <vt:lpstr>Самостоятельная работа</vt:lpstr>
      <vt:lpstr>Самостоятельная работа</vt:lpstr>
      <vt:lpstr>Самостоятельная работа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Экономическое развитие России во второй половине XIX – начале XXвека</dc:title>
  <dc:creator>Семен</dc:creator>
  <cp:lastModifiedBy>Семен</cp:lastModifiedBy>
  <cp:revision>24</cp:revision>
  <dcterms:created xsi:type="dcterms:W3CDTF">2020-04-28T04:04:07Z</dcterms:created>
  <dcterms:modified xsi:type="dcterms:W3CDTF">2020-04-28T11:30:31Z</dcterms:modified>
</cp:coreProperties>
</file>