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Труд и безработица в рыночной экономике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 класс </a:t>
            </a:r>
          </a:p>
          <a:p>
            <a:r>
              <a:rPr lang="ru-RU" dirty="0" smtClean="0"/>
              <a:t>обществознание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 smtClean="0"/>
              <a:t> 7. Переполнение сферы обращения бумажными деньгами из-за их чрезмерного выпуска  называется: </a:t>
            </a:r>
          </a:p>
          <a:p>
            <a:pPr>
              <a:buNone/>
            </a:pPr>
            <a:r>
              <a:rPr lang="ru-RU" sz="8000" dirty="0" smtClean="0"/>
              <a:t>       1) дефицитом 2) инфляцией 3) девальвацией   4) конкуренцией  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8. В  государстве Н. производственные ресурсы распределяются через плановые задания, установлен твердый валютный курс. Эти черты характерны для экономики:   </a:t>
            </a:r>
          </a:p>
          <a:p>
            <a:pPr>
              <a:buNone/>
            </a:pPr>
            <a:r>
              <a:rPr lang="ru-RU" sz="8000" dirty="0" smtClean="0"/>
              <a:t>      1) традиционной2) рыночной 3) командной 4) смешанной     </a:t>
            </a:r>
          </a:p>
          <a:p>
            <a:pPr>
              <a:buNone/>
            </a:pPr>
            <a:r>
              <a:rPr lang="ru-RU" sz="8000" dirty="0" smtClean="0"/>
              <a:t> </a:t>
            </a:r>
            <a:br>
              <a:rPr lang="ru-RU" sz="8000" dirty="0" smtClean="0"/>
            </a:b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9.   К признакам рыночной экономики относят:</a:t>
            </a:r>
          </a:p>
          <a:p>
            <a:pPr>
              <a:buNone/>
            </a:pPr>
            <a:r>
              <a:rPr lang="ru-RU" sz="8000" dirty="0" smtClean="0"/>
              <a:t>       1) решение вопроса ограниченности ресурсов</a:t>
            </a:r>
          </a:p>
          <a:p>
            <a:pPr>
              <a:buNone/>
            </a:pPr>
            <a:r>
              <a:rPr lang="ru-RU" sz="8000" dirty="0" smtClean="0"/>
              <a:t>        2) централизованное распределение ресурсов</a:t>
            </a:r>
          </a:p>
          <a:p>
            <a:pPr>
              <a:buNone/>
            </a:pPr>
            <a:r>
              <a:rPr lang="ru-RU" sz="8000" dirty="0" smtClean="0"/>
              <a:t>       3) многообразие форм собственности</a:t>
            </a:r>
          </a:p>
          <a:p>
            <a:pPr>
              <a:buNone/>
            </a:pPr>
            <a:r>
              <a:rPr lang="ru-RU" sz="8000" dirty="0" smtClean="0"/>
              <a:t>       4) централизованное установление цен</a:t>
            </a:r>
          </a:p>
          <a:p>
            <a:pPr>
              <a:buNone/>
            </a:pPr>
            <a:r>
              <a:rPr lang="ru-RU" sz="8000" dirty="0" smtClean="0"/>
              <a:t>   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</a:t>
            </a:r>
          </a:p>
          <a:p>
            <a:pPr>
              <a:buNone/>
            </a:pPr>
            <a:r>
              <a:rPr lang="ru-RU" sz="2200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10.  </a:t>
            </a:r>
            <a:r>
              <a:rPr lang="ru-RU" sz="2400" dirty="0" smtClean="0"/>
              <a:t>Ферма построила теплицы на арендованном участке земли, где на протяжении всего года выращивает помидоры и баклажаны. Продукция фермы поставляется в крупные региональные магазины города. К труду как фактору производства  относится(-</a:t>
            </a:r>
            <a:r>
              <a:rPr lang="ru-RU" sz="2400" dirty="0" err="1" smtClean="0"/>
              <a:t>ятся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1) участок земли</a:t>
            </a:r>
          </a:p>
          <a:p>
            <a:r>
              <a:rPr lang="ru-RU" sz="2400" dirty="0" smtClean="0"/>
              <a:t>2) работники фирмы</a:t>
            </a:r>
          </a:p>
          <a:p>
            <a:r>
              <a:rPr lang="ru-RU" sz="2400" dirty="0" smtClean="0"/>
              <a:t>3) теплицы и оборудование</a:t>
            </a:r>
          </a:p>
          <a:p>
            <a:r>
              <a:rPr lang="ru-RU" sz="2400" dirty="0" smtClean="0"/>
              <a:t>4) произведенная продукция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Повторять тему « Экономика» по презентациям и тетради. Знать прямые и косвенные налоги и налоговые системы</a:t>
            </a:r>
            <a:r>
              <a:rPr lang="ru-RU" dirty="0" smtClean="0"/>
              <a:t>.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ru-RU" smtClean="0"/>
              <a:t>    Ответы:   4 2 3 2 1 1 2 3 3 2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Повторяем изученное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Что такое бюджет?   </a:t>
            </a:r>
          </a:p>
          <a:p>
            <a:pPr marL="514350" indent="-514350">
              <a:buAutoNum type="arabicPeriod"/>
            </a:pPr>
            <a:r>
              <a:rPr lang="ru-RU" dirty="0" smtClean="0"/>
              <a:t>Чем отличаются косвенные налоги от прямых? Приведи примеры.  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бывают налоговые системы?    </a:t>
            </a:r>
          </a:p>
          <a:p>
            <a:pPr marL="514350" indent="-514350">
              <a:buAutoNum type="arabicPeriod"/>
            </a:pPr>
            <a:r>
              <a:rPr lang="ru-RU" dirty="0" smtClean="0"/>
              <a:t>Куда </a:t>
            </a:r>
            <a:r>
              <a:rPr lang="ru-RU" smtClean="0"/>
              <a:t>поступают налоги?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 и его характер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В Российской Федерации </a:t>
            </a:r>
            <a:r>
              <a:rPr lang="ru-RU" sz="2400" b="1" dirty="0" smtClean="0"/>
              <a:t>труд свободен</a:t>
            </a:r>
            <a:r>
              <a:rPr lang="ru-RU" sz="2400" dirty="0" smtClean="0"/>
              <a:t>( ст. 37 конституции РФ)  </a:t>
            </a:r>
          </a:p>
          <a:p>
            <a:pPr>
              <a:buNone/>
            </a:pPr>
            <a:r>
              <a:rPr lang="ru-RU" sz="2400" dirty="0" smtClean="0"/>
              <a:t> Каждый имеет право свободно распоряжаться своей способностью к труду. </a:t>
            </a:r>
            <a:r>
              <a:rPr lang="ru-RU" sz="2400" b="1" dirty="0" smtClean="0"/>
              <a:t>Принудительный труд запрещён.  </a:t>
            </a:r>
          </a:p>
          <a:p>
            <a:pPr>
              <a:buNone/>
            </a:pPr>
            <a:r>
              <a:rPr lang="ru-RU" sz="2400" b="1" dirty="0" smtClean="0"/>
              <a:t>   </a:t>
            </a:r>
            <a:r>
              <a:rPr lang="ru-RU" sz="2400" dirty="0" smtClean="0"/>
              <a:t>труд не является обязанностью!   Если у человека есть источник дохода – он может жить за счёт него.</a:t>
            </a:r>
          </a:p>
        </p:txBody>
      </p:sp>
      <p:pic>
        <p:nvPicPr>
          <p:cNvPr id="1026" name="Picture 2" descr="C:\Users\Семен\Desktop\cov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362200"/>
            <a:ext cx="2667000" cy="38429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Стоимость труда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В рыночной экономике труд может быть товаром</a:t>
            </a:r>
            <a:r>
              <a:rPr lang="ru-RU" sz="2400" b="1" dirty="0" smtClean="0"/>
              <a:t>. Стоимость труда – это заработная плата. </a:t>
            </a:r>
            <a:r>
              <a:rPr lang="ru-RU" sz="2400" dirty="0" smtClean="0"/>
              <a:t>От чего она зависит? 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От квалификации работника. </a:t>
            </a:r>
            <a:r>
              <a:rPr lang="ru-RU" sz="2400" b="1" dirty="0" smtClean="0"/>
              <a:t>Квалификация</a:t>
            </a:r>
            <a:r>
              <a:rPr lang="ru-RU" sz="2400" dirty="0" smtClean="0"/>
              <a:t> – это сложность труда. Чем сложнее труд, тем более высокая нужна квалификация работника. 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От производительности труда. </a:t>
            </a:r>
            <a:r>
              <a:rPr lang="ru-RU" sz="2400" b="1" dirty="0" smtClean="0"/>
              <a:t>Производительность</a:t>
            </a:r>
            <a:r>
              <a:rPr lang="ru-RU" sz="2400" dirty="0" smtClean="0"/>
              <a:t> измеряется количеством продукции за единицу времени.  </a:t>
            </a:r>
          </a:p>
          <a:p>
            <a:pPr marL="457200" indent="-457200">
              <a:buNone/>
            </a:pPr>
            <a:r>
              <a:rPr lang="ru-RU" sz="2400" b="1" dirty="0" smtClean="0"/>
              <a:t>     Заработная плата бывает: повременная и сдельная.   </a:t>
            </a:r>
          </a:p>
          <a:p>
            <a:pPr marL="457200" indent="-457200">
              <a:buNone/>
            </a:pPr>
            <a:r>
              <a:rPr lang="ru-RU" sz="2400" b="1" dirty="0" smtClean="0"/>
              <a:t>Сдельная зарплата зависит от количества произведённого продукта.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Безработица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dirty="0" smtClean="0"/>
              <a:t>Безработица </a:t>
            </a:r>
            <a:r>
              <a:rPr lang="ru-RU" sz="2400" dirty="0" smtClean="0"/>
              <a:t>– это превышение предложения труда на рынке над его спросом. </a:t>
            </a:r>
          </a:p>
          <a:p>
            <a:pPr>
              <a:buNone/>
            </a:pPr>
            <a:r>
              <a:rPr lang="ru-RU" sz="2400" dirty="0" smtClean="0"/>
              <a:t>Безработными считаются только лица </a:t>
            </a:r>
            <a:r>
              <a:rPr lang="ru-RU" sz="2400" b="1" dirty="0" smtClean="0"/>
              <a:t>трудоспособного</a:t>
            </a:r>
            <a:r>
              <a:rPr lang="ru-RU" sz="2400" dirty="0" smtClean="0"/>
              <a:t> возраста, </a:t>
            </a:r>
            <a:r>
              <a:rPr lang="ru-RU" sz="2400" b="1" dirty="0" smtClean="0"/>
              <a:t>которые ищут работу!  </a:t>
            </a:r>
          </a:p>
          <a:p>
            <a:pPr>
              <a:buNone/>
            </a:pPr>
            <a:r>
              <a:rPr lang="ru-RU" sz="2400" dirty="0" smtClean="0"/>
              <a:t>Пенсионеры, студенты, мамы в декретном отпуске с детьми, домашние хозяйки безработными не считаются!  </a:t>
            </a:r>
          </a:p>
          <a:p>
            <a:pPr>
              <a:buNone/>
            </a:pPr>
            <a:r>
              <a:rPr lang="ru-RU" sz="2400" dirty="0" smtClean="0"/>
              <a:t>Безработица – постоянное явление в рыночной экономике, её обычная величина – до 5% от всего трудоспособного населения.  </a:t>
            </a:r>
          </a:p>
          <a:p>
            <a:pPr>
              <a:buNone/>
            </a:pPr>
            <a:r>
              <a:rPr lang="ru-RU" sz="2400" dirty="0" smtClean="0"/>
              <a:t>Но! Во время кризисов безработица резко </a:t>
            </a:r>
            <a:r>
              <a:rPr lang="ru-RU" sz="2400" dirty="0" err="1" smtClean="0"/>
              <a:t>возрасает</a:t>
            </a:r>
            <a:r>
              <a:rPr lang="ru-RU" sz="2400" dirty="0" smtClean="0"/>
              <a:t> и достигает 30 -40 %!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безработицы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/>
              <a:t>Структурная </a:t>
            </a:r>
            <a:r>
              <a:rPr lang="ru-RU" sz="2400" dirty="0" smtClean="0"/>
              <a:t>– в случае перестройки экономики и </a:t>
            </a:r>
            <a:r>
              <a:rPr lang="ru-RU" sz="2400" dirty="0" err="1" smtClean="0"/>
              <a:t>исчезания</a:t>
            </a:r>
            <a:r>
              <a:rPr lang="ru-RU" sz="2400" dirty="0" smtClean="0"/>
              <a:t> целых отраслей. ( угледобыча, )  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Сезонная –</a:t>
            </a:r>
            <a:r>
              <a:rPr lang="ru-RU" sz="2400" dirty="0" smtClean="0"/>
              <a:t> связанная со временем года ( в сельском хозяйстве, )  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Фрикционная </a:t>
            </a:r>
            <a:r>
              <a:rPr lang="ru-RU" sz="2400" dirty="0" smtClean="0"/>
              <a:t>– связана с поисками новой работы и длится 1 – 5 месяцев  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Циклическая</a:t>
            </a:r>
            <a:r>
              <a:rPr lang="ru-RU" sz="2400" dirty="0" smtClean="0"/>
              <a:t> – связана с подъёмом и спадом в экономике. Т.е. с экономическим циклом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Помощь государства безработным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Поиск работы в службе занятости  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Помощь в приобретении новой специальности   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Выплата пособия    </a:t>
            </a:r>
          </a:p>
          <a:p>
            <a:pPr marL="514350" indent="-514350">
              <a:buAutoNum type="arabicPeriod"/>
            </a:pPr>
            <a:r>
              <a:rPr lang="ru-RU" dirty="0" smtClean="0"/>
              <a:t>Информирование населения о вакансиях   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Создание рабочих мест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Какие из перечисленных терминов используются в первую очередь при описании экономической сферы общества?</a:t>
            </a:r>
          </a:p>
          <a:p>
            <a:pPr marL="457200" indent="-457200">
              <a:buNone/>
            </a:pPr>
            <a:r>
              <a:rPr lang="ru-RU" sz="2000" dirty="0" smtClean="0"/>
              <a:t>      1) племена, народности 2) сословие, класс 3) республика, федерация 4) издержки, прибыль   </a:t>
            </a:r>
          </a:p>
          <a:p>
            <a:pPr marL="457200" indent="-457200">
              <a:buNone/>
            </a:pPr>
            <a:r>
              <a:rPr lang="ru-RU" sz="2000" dirty="0" smtClean="0"/>
              <a:t> 2.    Верны ли следующие суждения об обществе?</a:t>
            </a:r>
          </a:p>
          <a:p>
            <a:pPr marL="457200" indent="-457200">
              <a:buNone/>
            </a:pPr>
            <a:r>
              <a:rPr lang="ru-RU" sz="2000" dirty="0" smtClean="0"/>
              <a:t> А. Общество является частью природы.</a:t>
            </a:r>
          </a:p>
          <a:p>
            <a:pPr marL="457200" indent="-457200">
              <a:buNone/>
            </a:pPr>
            <a:r>
              <a:rPr lang="ru-RU" sz="2000" dirty="0" smtClean="0"/>
              <a:t> Б. В структуру общества входят сферы общественной жизни</a:t>
            </a:r>
          </a:p>
          <a:p>
            <a:pPr marL="457200" indent="-457200">
              <a:buNone/>
            </a:pPr>
            <a:r>
              <a:rPr lang="ru-RU" sz="2000" dirty="0" smtClean="0"/>
              <a:t>. 1) верно только А 2) верно только Б 3) верны оба суждения 4) оба суждения неверны</a:t>
            </a:r>
          </a:p>
          <a:p>
            <a:pPr marL="457200" indent="-457200">
              <a:buNone/>
            </a:pPr>
            <a:r>
              <a:rPr lang="ru-RU" sz="2000" dirty="0" smtClean="0"/>
              <a:t>  3. </a:t>
            </a:r>
            <a:r>
              <a:rPr lang="ru-RU" sz="2000" b="1" dirty="0" smtClean="0"/>
              <a:t>Десятиклассница</a:t>
            </a:r>
            <a:r>
              <a:rPr lang="ru-RU" sz="2000" dirty="0" smtClean="0"/>
              <a:t> гимназии </a:t>
            </a:r>
            <a:r>
              <a:rPr lang="ru-RU" sz="2000" dirty="0" err="1" smtClean="0"/>
              <a:t>Виолетта</a:t>
            </a:r>
            <a:r>
              <a:rPr lang="ru-RU" sz="2000" dirty="0" smtClean="0"/>
              <a:t> победила на престижном детском конкурсе актёрского мастерства. Она занимается также в детской вокальной студии. На каком уровне образования находится </a:t>
            </a:r>
            <a:r>
              <a:rPr lang="ru-RU" sz="2000" dirty="0" err="1" smtClean="0"/>
              <a:t>Виолетта</a:t>
            </a:r>
            <a:r>
              <a:rPr lang="ru-RU" sz="2000" dirty="0" smtClean="0"/>
              <a:t>?</a:t>
            </a:r>
          </a:p>
          <a:p>
            <a:pPr marL="457200" indent="-457200">
              <a:buNone/>
            </a:pPr>
            <a:r>
              <a:rPr lang="ru-RU" sz="2000" dirty="0" smtClean="0"/>
              <a:t> 1) начальном общем 2) основном общем 3) среднем общем 4) среднем профессиональном  </a:t>
            </a:r>
          </a:p>
          <a:p>
            <a:pPr marL="457200" indent="-457200">
              <a:buNone/>
            </a:pPr>
            <a:r>
              <a:rPr lang="ru-RU" sz="2000" dirty="0" smtClean="0"/>
              <a:t>. 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4..Что из перечисленного относится к факторам (ресурсам) производства? </a:t>
            </a:r>
          </a:p>
          <a:p>
            <a:pPr>
              <a:buNone/>
            </a:pPr>
            <a:r>
              <a:rPr lang="ru-RU" sz="2000" dirty="0" smtClean="0"/>
              <a:t>       1) прибыль 2) труд 3) налоги 4) зарплата</a:t>
            </a:r>
          </a:p>
          <a:p>
            <a:pPr>
              <a:buNone/>
            </a:pPr>
            <a:r>
              <a:rPr lang="ru-RU" sz="2000" dirty="0" smtClean="0"/>
              <a:t> 5.  Инициативную самостоятельную хозяйственную деятельность человека, осуществляемую на свой риск в рамках закона, направленную на получение прибыли, называют</a:t>
            </a:r>
          </a:p>
          <a:p>
            <a:pPr>
              <a:buNone/>
            </a:pPr>
            <a:r>
              <a:rPr lang="ru-RU" sz="2000" dirty="0" smtClean="0"/>
              <a:t>       1) предпринимательством 2) реформированием 3) производством 4) творчеством  </a:t>
            </a:r>
          </a:p>
          <a:p>
            <a:pPr>
              <a:buNone/>
            </a:pPr>
            <a:r>
              <a:rPr lang="ru-RU" sz="2000" dirty="0" smtClean="0"/>
              <a:t> 6</a:t>
            </a:r>
            <a:r>
              <a:rPr lang="ru-RU" sz="2000" b="1" dirty="0" smtClean="0"/>
              <a:t>.    Правовые </a:t>
            </a:r>
            <a:r>
              <a:rPr lang="ru-RU" sz="2000" dirty="0" smtClean="0"/>
              <a:t>нормы</a:t>
            </a:r>
            <a:r>
              <a:rPr lang="ru-RU" sz="2000" b="1" dirty="0" smtClean="0"/>
              <a:t>, в отличие </a:t>
            </a:r>
            <a:r>
              <a:rPr lang="ru-RU" sz="2000" dirty="0" smtClean="0"/>
              <a:t>от других социальных норм,</a:t>
            </a:r>
          </a:p>
          <a:p>
            <a:pPr>
              <a:buNone/>
            </a:pPr>
            <a:r>
              <a:rPr lang="ru-RU" sz="2000" dirty="0" smtClean="0"/>
              <a:t>       1) поддерживаются силой государства 2) регулируют поведение людей 3) опираются на силу общественного мнения 4) содержат образцы поведения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654</Words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Труд и безработица в рыночной экономике</vt:lpstr>
      <vt:lpstr>Повторяем изученное</vt:lpstr>
      <vt:lpstr>Труд и его характер</vt:lpstr>
      <vt:lpstr>Стоимость труда</vt:lpstr>
      <vt:lpstr>Безработица</vt:lpstr>
      <vt:lpstr>Виды безработицы</vt:lpstr>
      <vt:lpstr>Помощь государства безработным</vt:lpstr>
      <vt:lpstr>Самостоятельная работа</vt:lpstr>
      <vt:lpstr>Самостоятельная работа</vt:lpstr>
      <vt:lpstr>Слайд 10</vt:lpstr>
      <vt:lpstr>Самостоятельная работа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Семен</dc:creator>
  <cp:lastModifiedBy>Семен</cp:lastModifiedBy>
  <cp:revision>18</cp:revision>
  <dcterms:created xsi:type="dcterms:W3CDTF">2020-04-22T03:13:11Z</dcterms:created>
  <dcterms:modified xsi:type="dcterms:W3CDTF">2020-04-22T11:45:00Z</dcterms:modified>
</cp:coreProperties>
</file>