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3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7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7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50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7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8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4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3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6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6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4664-9156-45F2-8518-1C3C8AD44589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A4CA-17B9-41AC-ACB9-9B91B5C9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6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uzofond.fm/search/%D0%B1%D0%B5%D1%82%D1%85%D0%BE%D0%B2%D0%B5%D0%BD%20%D1%8D%D0%B3%D0%BC%D0%BE%D0%BD%D1%82" TargetMode="External"/><Relationship Id="rId2" Type="http://schemas.openxmlformats.org/officeDocument/2006/relationships/hyperlink" Target="https://cloud.mail.ru/public/4at6/AWD3fPjNu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tvmusic@mail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Программная увертюра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Музыка 6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17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Музыкальный словарь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265" y="1170925"/>
            <a:ext cx="7565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222222"/>
                </a:solidFill>
                <a:effectLst/>
              </a:rPr>
              <a:t>Увертюра</a:t>
            </a:r>
            <a:r>
              <a:rPr lang="ru-RU" b="0" i="0" dirty="0" smtClean="0">
                <a:solidFill>
                  <a:srgbClr val="222222"/>
                </a:solidFill>
                <a:effectLst/>
              </a:rPr>
              <a:t> – оркестровое вступление к театральному спектаклю, чаще музыкальному (опере, балету, оперетте, мюзиклу). Начиная с </a:t>
            </a:r>
            <a:r>
              <a:rPr lang="en-US" b="0" i="0" dirty="0" smtClean="0">
                <a:solidFill>
                  <a:srgbClr val="222222"/>
                </a:solidFill>
                <a:effectLst/>
              </a:rPr>
              <a:t>xx </a:t>
            </a:r>
            <a:r>
              <a:rPr lang="ru-RU" b="0" i="0" dirty="0" smtClean="0">
                <a:solidFill>
                  <a:srgbClr val="222222"/>
                </a:solidFill>
                <a:effectLst/>
              </a:rPr>
              <a:t>века,  нередко предваряют и кинофильмы.</a:t>
            </a:r>
          </a:p>
          <a:p>
            <a:r>
              <a:rPr lang="ru-RU" dirty="0"/>
              <a:t>Оперные увертюры, которые в то время ещё чаще называли «симфониями», </a:t>
            </a:r>
            <a:r>
              <a:rPr lang="ru-RU" dirty="0" smtClean="0"/>
              <a:t>часто исполняли </a:t>
            </a:r>
            <a:r>
              <a:rPr lang="ru-RU" dirty="0"/>
              <a:t>и вне музыкального театра, в </a:t>
            </a:r>
            <a:r>
              <a:rPr lang="ru-RU" dirty="0" smtClean="0"/>
              <a:t>концертах.</a:t>
            </a:r>
          </a:p>
          <a:p>
            <a:r>
              <a:rPr lang="ru-RU" dirty="0" smtClean="0"/>
              <a:t>И в  </a:t>
            </a:r>
            <a:r>
              <a:rPr lang="ru-RU" dirty="0"/>
              <a:t>первой трети XVIII века (около 1730 года), </a:t>
            </a:r>
            <a:r>
              <a:rPr lang="ru-RU" dirty="0" smtClean="0"/>
              <a:t>увертюра стала  самостоятельным видом </a:t>
            </a:r>
            <a:r>
              <a:rPr lang="ru-RU" dirty="0"/>
              <a:t>оркестровой музыки </a:t>
            </a:r>
            <a:endParaRPr lang="ru-RU" dirty="0" smtClean="0"/>
          </a:p>
          <a:p>
            <a:r>
              <a:rPr lang="ru-RU" dirty="0" smtClean="0">
                <a:solidFill>
                  <a:srgbClr val="222222"/>
                </a:solidFill>
              </a:rPr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265" y="3479249"/>
            <a:ext cx="7697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Концертная увертюра- </a:t>
            </a:r>
            <a:r>
              <a:rPr lang="ru-RU" dirty="0"/>
              <a:t>всегда сочинение программное. </a:t>
            </a:r>
            <a:endParaRPr lang="ru-RU" dirty="0" smtClean="0"/>
          </a:p>
          <a:p>
            <a:r>
              <a:rPr lang="ru-RU" dirty="0" smtClean="0"/>
              <a:t>Ещё </a:t>
            </a:r>
            <a:r>
              <a:rPr lang="ru-RU" dirty="0"/>
              <a:t>на рубеже XVIII и XIX веков появились увертюры прикладного характера — «праздничные», «торжественные», «юбилейные» и «приветственные», приуроченные к конкретному торжеству.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418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8650" y="1448677"/>
            <a:ext cx="6030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ru-RU" sz="2800" b="1" dirty="0" smtClean="0"/>
              <a:t>Программная </a:t>
            </a:r>
            <a:r>
              <a:rPr lang="ru-RU" sz="2800" b="1" dirty="0"/>
              <a:t>муз</a:t>
            </a:r>
            <a:r>
              <a:rPr lang="ru-RU" sz="2800" dirty="0"/>
              <a:t>ыка – инструментальная музыка  </a:t>
            </a:r>
            <a:endParaRPr lang="en-US" sz="2800" dirty="0" smtClean="0"/>
          </a:p>
          <a:p>
            <a:r>
              <a:rPr lang="ru-RU" sz="2800" dirty="0" smtClean="0"/>
              <a:t>по </a:t>
            </a:r>
            <a:r>
              <a:rPr lang="ru-RU" sz="2800" dirty="0"/>
              <a:t>сюжету  </a:t>
            </a:r>
            <a:r>
              <a:rPr lang="ru-RU" sz="2800" dirty="0" smtClean="0"/>
              <a:t>литературного</a:t>
            </a:r>
            <a:r>
              <a:rPr lang="en-US" sz="2800" dirty="0" smtClean="0"/>
              <a:t> </a:t>
            </a:r>
            <a:r>
              <a:rPr lang="ru-RU" sz="2800" dirty="0" smtClean="0"/>
              <a:t>произведения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имеет сюжетную подсказку  через образное название или эпиграф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Музыкальный </a:t>
            </a:r>
            <a:r>
              <a:rPr lang="ru-RU" dirty="0">
                <a:solidFill>
                  <a:srgbClr val="00B0F0"/>
                </a:solidFill>
              </a:rPr>
              <a:t>словарь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47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290" y="365126"/>
            <a:ext cx="5486401" cy="1325563"/>
          </a:xfrm>
        </p:spPr>
        <p:txBody>
          <a:bodyPr/>
          <a:lstStyle/>
          <a:p>
            <a:pPr algn="ctr"/>
            <a:r>
              <a:rPr lang="ru-RU" dirty="0" smtClean="0"/>
              <a:t> 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Бетховен. </a:t>
            </a:r>
            <a:br>
              <a:rPr lang="ru-RU" dirty="0" smtClean="0"/>
            </a:br>
            <a:r>
              <a:rPr lang="ru-RU" dirty="0" smtClean="0"/>
              <a:t>Увертюра «Эгмонт»</a:t>
            </a:r>
            <a:endParaRPr lang="ru-RU" dirty="0"/>
          </a:p>
        </p:txBody>
      </p:sp>
      <p:pic>
        <p:nvPicPr>
          <p:cNvPr id="1028" name="Picture 4" descr="Людвиг ван Бетхов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1" y="1875355"/>
            <a:ext cx="3676749" cy="282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36859" y="4813809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1770-1827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3522" y="2464686"/>
            <a:ext cx="31810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52425"/>
                </a:solidFill>
                <a:latin typeface="times new roman" panose="02020603050405020304" pitchFamily="18" charset="0"/>
              </a:rPr>
              <a:t>музыка </a:t>
            </a:r>
            <a:r>
              <a:rPr lang="ru-RU" dirty="0">
                <a:solidFill>
                  <a:srgbClr val="252425"/>
                </a:solidFill>
                <a:latin typeface="times new roman" panose="02020603050405020304" pitchFamily="18" charset="0"/>
              </a:rPr>
              <a:t>к </a:t>
            </a:r>
            <a:endParaRPr lang="en-US" dirty="0" smtClean="0">
              <a:solidFill>
                <a:srgbClr val="252425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252425"/>
                </a:solidFill>
                <a:latin typeface="times new roman" panose="02020603050405020304" pitchFamily="18" charset="0"/>
              </a:rPr>
              <a:t>постановке </a:t>
            </a:r>
            <a:r>
              <a:rPr lang="ru-RU" dirty="0">
                <a:solidFill>
                  <a:srgbClr val="252425"/>
                </a:solidFill>
                <a:latin typeface="times new roman" panose="02020603050405020304" pitchFamily="18" charset="0"/>
              </a:rPr>
              <a:t>драмы </a:t>
            </a:r>
            <a:endParaRPr lang="ru-RU" dirty="0" smtClean="0">
              <a:solidFill>
                <a:srgbClr val="252425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252425"/>
                </a:solidFill>
                <a:latin typeface="times new roman" panose="02020603050405020304" pitchFamily="18" charset="0"/>
              </a:rPr>
              <a:t>Иоганна Гёте «</a:t>
            </a:r>
            <a:r>
              <a:rPr lang="ru-RU" dirty="0">
                <a:solidFill>
                  <a:srgbClr val="252425"/>
                </a:solidFill>
                <a:latin typeface="times new roman" panose="02020603050405020304" pitchFamily="18" charset="0"/>
              </a:rPr>
              <a:t>Эгмонт». </a:t>
            </a:r>
          </a:p>
        </p:txBody>
      </p:sp>
    </p:spTree>
    <p:extLst>
      <p:ext uri="{BB962C8B-B14F-4D97-AF65-F5344CB8AC3E}">
        <p14:creationId xmlns:p14="http://schemas.microsoft.com/office/powerpoint/2010/main" val="26585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трагедии Гете «Эгмонт»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4331" y="1690689"/>
            <a:ext cx="84205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Действие переносит зрителя в XVI век, во времена, когда Нидерланды находились под гнетом католической Испании. </a:t>
            </a:r>
          </a:p>
          <a:p>
            <a:endParaRPr lang="ru-RU" dirty="0">
              <a:solidFill>
                <a:srgbClr val="252425"/>
              </a:solidFill>
              <a:latin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Устав от постоянных инквизиций и насилия над собственным народом, нидерландцы решают восстать против испанцев. Эгмонт является главным зачинщиком, желающим освобождения страны. Он молод и влюблен в чудесную девушку по имени </a:t>
            </a:r>
            <a:r>
              <a:rPr lang="ru-RU" b="0" i="0" dirty="0" err="1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Клерхен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, которая также желает бороться за будущее собственной страны. </a:t>
            </a:r>
          </a:p>
          <a:p>
            <a:endParaRPr lang="ru-RU" dirty="0">
              <a:solidFill>
                <a:srgbClr val="252425"/>
              </a:solidFill>
              <a:latin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Вместе они поднимают народ. Эгмонта посадили в тюрьму, а затем казнили. </a:t>
            </a:r>
            <a:r>
              <a:rPr lang="ru-RU" b="0" i="0" dirty="0" err="1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Клерхен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 не может пережить это событие и решается на самоубийство. </a:t>
            </a:r>
          </a:p>
          <a:p>
            <a:endParaRPr lang="ru-RU" dirty="0">
              <a:solidFill>
                <a:srgbClr val="252425"/>
              </a:solidFill>
              <a:latin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Народ выдерживает все натиски и побеждает испанцев.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02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идеи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882" y="1327817"/>
            <a:ext cx="795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Увертюра «Эгмонт» 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ярко демонстрирует путь от страдания к радости. 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Данный замысел назван, как </a:t>
            </a:r>
            <a:r>
              <a:rPr lang="ru-RU" b="1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концепция преодолени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я, и типична для симфонического творчества Бетховена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881" y="2330214"/>
            <a:ext cx="7955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Путь формируется на протяжении явно выраженных трех разделов увертюры: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881" y="2778613"/>
            <a:ext cx="35541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sng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Медленное вступление 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двумя контрастными темами:</a:t>
            </a:r>
          </a:p>
          <a:p>
            <a:r>
              <a:rPr lang="ru-RU" b="1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 испанцев и нидерландцев. 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Тема испанцев представляет собой мелодию в ритме сарабанды в тембре низких струнных. Мощная, суровая,   идея власти.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Тема нидерландцев (тема народа)- одинокая мелодия деревянных духовых инструментов. Стенания, плач </a:t>
            </a:r>
            <a:r>
              <a:rPr lang="ru-RU" b="0" i="0" dirty="0" err="1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угененного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 народа. Постепенно переходит в тему борьбы, восстания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7521" y="2778613"/>
            <a:ext cx="26517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sng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Основная часть 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сонатное </a:t>
            </a:r>
            <a:r>
              <a:rPr lang="ru-RU" b="0" i="0" dirty="0" err="1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allegro</a:t>
            </a:r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Экспозиция. Разработка. Реприза.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продолжается развитие тем. Тема народа  стала более крепкой и звучной по динамике. Услышим  столкновение тем народа и испанцев. Оно приведет к трагической развязке (смерть Эгмонта)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7548" y="2976545"/>
            <a:ext cx="2142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sng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Кода 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« победная симфония»</a:t>
            </a:r>
          </a:p>
          <a:p>
            <a:r>
              <a:rPr lang="ru-RU" b="0" i="0" dirty="0" smtClean="0">
                <a:solidFill>
                  <a:srgbClr val="252425"/>
                </a:solidFill>
                <a:effectLst/>
                <a:latin typeface="times new roman" panose="02020603050405020304" pitchFamily="18" charset="0"/>
              </a:rPr>
              <a:t>означает триумф нидерландцев над испанцами, всеобщее ликование народа.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при прослушивании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0396" y="189858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Записать в тетради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какая музыка по характеру. 1. тема испанцев 2. тема народа </a:t>
            </a:r>
          </a:p>
          <a:p>
            <a:r>
              <a:rPr lang="ru-RU" dirty="0" smtClean="0"/>
              <a:t>3. тема восстания 4. тема ликования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 Бетховен изобразил смерть героя? Средства выразительности, инструменты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Какой прием развития  симфонической музыки в основе увертюры «Эгмонт»? </a:t>
            </a:r>
          </a:p>
          <a:p>
            <a:r>
              <a:rPr lang="ru-RU" dirty="0" smtClean="0"/>
              <a:t>Сходство, контраст – сопоставление или контраст – столкновение. </a:t>
            </a:r>
          </a:p>
          <a:p>
            <a:r>
              <a:rPr lang="ru-RU" dirty="0" smtClean="0"/>
              <a:t>Обоснуйте свой выбор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0396" y="4449703"/>
            <a:ext cx="4490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cloud.mail.ru/public/4at6/AWD3fPjNu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0396" y="5338829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https://muzofond.fm/search/%D0%B1%D0%B5%D1%82%D1%85%D0%BE%D0%B2%D0%B5%D0%BD%20%D1%8D%D0%B3%D0%BC%D0%BE%D0%BD%D1%82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387" y="500513"/>
            <a:ext cx="81140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Задание по </a:t>
            </a:r>
            <a:r>
              <a:rPr lang="ru-RU" sz="2400" u="sng" dirty="0" smtClean="0"/>
              <a:t>увертюре </a:t>
            </a:r>
            <a:r>
              <a:rPr lang="ru-RU" sz="2400" dirty="0" smtClean="0"/>
              <a:t>присылать на почту. Можно сфотографировать страницу с текстом в тетради, можно выслать текстовый	 документ. </a:t>
            </a:r>
          </a:p>
          <a:p>
            <a:endParaRPr lang="ru-RU" sz="2400" dirty="0" smtClean="0"/>
          </a:p>
          <a:p>
            <a:r>
              <a:rPr lang="ru-RU" sz="2400" dirty="0" smtClean="0"/>
              <a:t>Проект  </a:t>
            </a:r>
            <a:r>
              <a:rPr lang="ru-RU" sz="2400" b="1" dirty="0" smtClean="0"/>
              <a:t>видеоряд на инструментальную музыку</a:t>
            </a:r>
            <a:r>
              <a:rPr lang="ru-RU" sz="2400" dirty="0" smtClean="0"/>
              <a:t> высылать  в формате презентации в режиме демонстрации, или видео . музыку  к презентации добавить во вложения. Обращайтесь, если возникнут технические вопросы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электронный адрес новый!!!</a:t>
            </a:r>
          </a:p>
          <a:p>
            <a:r>
              <a:rPr lang="en-US" sz="2400" dirty="0" smtClean="0">
                <a:hlinkClick r:id="rId2"/>
              </a:rPr>
              <a:t>etvmusic@mail.ru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81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382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Программная увертюра</vt:lpstr>
      <vt:lpstr>Музыкальный словарь </vt:lpstr>
      <vt:lpstr>Музыкальный словарь</vt:lpstr>
      <vt:lpstr> Людвиг ван Бетховен.  Увертюра «Эгмонт»</vt:lpstr>
      <vt:lpstr>Сюжет трагедии Гете «Эгмонт»</vt:lpstr>
      <vt:lpstr>Основные идеи</vt:lpstr>
      <vt:lpstr>Задания при прослушивании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Программная увертюра</dc:title>
  <dc:creator>user</dc:creator>
  <cp:lastModifiedBy>user</cp:lastModifiedBy>
  <cp:revision>17</cp:revision>
  <dcterms:created xsi:type="dcterms:W3CDTF">2020-03-26T11:04:01Z</dcterms:created>
  <dcterms:modified xsi:type="dcterms:W3CDTF">2020-04-07T08:45:40Z</dcterms:modified>
</cp:coreProperties>
</file>